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18288000" cy="10287000"/>
  <p:notesSz cx="6858000" cy="9144000"/>
  <p:embeddedFontLst>
    <p:embeddedFont>
      <p:font typeface="Bebas Neue Cyrillic" panose="02000506000000020004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lear Sans Regular" panose="020B0503030202020304" pitchFamily="34" charset="0"/>
      <p:regular r:id="rId18"/>
    </p:embeddedFont>
    <p:embeddedFont>
      <p:font typeface="Corben" panose="020F0503020000020004" pitchFamily="34" charset="0"/>
      <p:regular r:id="rId19"/>
    </p:embeddedFont>
    <p:embeddedFont>
      <p:font typeface="Montserrat" pitchFamily="2" charset="0"/>
      <p:regular r:id="rId20"/>
      <p:bold r:id="rId21"/>
      <p:italic r:id="rId22"/>
      <p:boldItalic r:id="rId23"/>
    </p:embeddedFont>
    <p:embeddedFont>
      <p:font typeface="Montserrat Bold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8" autoAdjust="0"/>
  </p:normalViewPr>
  <p:slideViewPr>
    <p:cSldViewPr>
      <p:cViewPr varScale="1">
        <p:scale>
          <a:sx n="79" d="100"/>
          <a:sy n="79" d="100"/>
        </p:scale>
        <p:origin x="36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8418" y="1168916"/>
            <a:ext cx="446159" cy="391393"/>
            <a:chOff x="0" y="0"/>
            <a:chExt cx="594879" cy="52185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831498" y="9258300"/>
            <a:ext cx="1200806" cy="394855"/>
            <a:chOff x="0" y="0"/>
            <a:chExt cx="1305437" cy="429260"/>
          </a:xfrm>
        </p:grpSpPr>
        <p:sp>
          <p:nvSpPr>
            <p:cNvPr id="7" name="Freeform 7"/>
            <p:cNvSpPr/>
            <p:nvPr/>
          </p:nvSpPr>
          <p:spPr>
            <a:xfrm>
              <a:off x="0" y="-5080"/>
              <a:ext cx="1305437" cy="434340"/>
            </a:xfrm>
            <a:custGeom>
              <a:avLst/>
              <a:gdLst/>
              <a:ahLst/>
              <a:cxnLst/>
              <a:rect l="l" t="t" r="r" b="b"/>
              <a:pathLst>
                <a:path w="1305437" h="434340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634754" y="-1856759"/>
            <a:ext cx="14349450" cy="143494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46683" y="4854740"/>
            <a:ext cx="4368436" cy="59916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80634" y="1263051"/>
            <a:ext cx="12725615" cy="3458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56"/>
              </a:lnSpc>
            </a:pPr>
            <a:r>
              <a:rPr lang="en-US" sz="14837">
                <a:solidFill>
                  <a:srgbClr val="FFFFFF"/>
                </a:solidFill>
                <a:latin typeface="Bebas Neue Cyrillic"/>
              </a:rPr>
              <a:t>ЧТО? ПОЧЕМУ? </a:t>
            </a:r>
          </a:p>
          <a:p>
            <a:pPr>
              <a:lnSpc>
                <a:spcPts val="13056"/>
              </a:lnSpc>
            </a:pPr>
            <a:r>
              <a:rPr lang="en-US" sz="14837">
                <a:solidFill>
                  <a:srgbClr val="FFFFFF"/>
                </a:solidFill>
                <a:latin typeface="Bebas Neue Cyrillic"/>
              </a:rPr>
              <a:t>КАК?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1901" y="5030995"/>
            <a:ext cx="8364034" cy="2570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9"/>
              </a:lnSpc>
            </a:pPr>
            <a:r>
              <a:rPr lang="en-US" sz="4906">
                <a:solidFill>
                  <a:srgbClr val="FFFFFF"/>
                </a:solidFill>
                <a:latin typeface="Clear Sans Regular"/>
              </a:rPr>
              <a:t>Кристина Витальевна Бармута</a:t>
            </a:r>
          </a:p>
          <a:p>
            <a:pPr>
              <a:lnSpc>
                <a:spcPts val="6869"/>
              </a:lnSpc>
              <a:spcBef>
                <a:spcPct val="0"/>
              </a:spcBef>
            </a:pPr>
            <a:r>
              <a:rPr lang="en-US" sz="4906">
                <a:solidFill>
                  <a:srgbClr val="FFFFFF"/>
                </a:solidFill>
                <a:latin typeface="Clear Sans Regular"/>
              </a:rPr>
              <a:t>МБОУ "Лицей №69"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49503" y="4295379"/>
            <a:ext cx="4586313" cy="59916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62022" y="4606135"/>
            <a:ext cx="4825978" cy="59916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0939" y="5960057"/>
            <a:ext cx="10676501" cy="1067650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25933" y="2605738"/>
            <a:ext cx="4208463" cy="5382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30164" y="5600982"/>
            <a:ext cx="3881778" cy="50591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85721" y="4906229"/>
            <a:ext cx="4042596" cy="54098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8779">
            <a:off x="-525527" y="2063546"/>
            <a:ext cx="10192360" cy="93399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35896" y="109468"/>
            <a:ext cx="15611441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dirty="0" err="1">
                <a:solidFill>
                  <a:srgbClr val="2B4141"/>
                </a:solidFill>
                <a:latin typeface="Corben"/>
              </a:rPr>
              <a:t>Этапы</a:t>
            </a:r>
            <a:r>
              <a:rPr lang="en-US" sz="6500" dirty="0">
                <a:solidFill>
                  <a:srgbClr val="2B4141"/>
                </a:solidFill>
                <a:latin typeface="Corben"/>
              </a:rPr>
              <a:t> </a:t>
            </a:r>
            <a:r>
              <a:rPr lang="ru-RU" sz="6500" dirty="0">
                <a:solidFill>
                  <a:srgbClr val="2B4141"/>
                </a:solidFill>
                <a:latin typeface="Corben"/>
              </a:rPr>
              <a:t>технологии</a:t>
            </a:r>
            <a:r>
              <a:rPr lang="en-US" sz="6500" dirty="0">
                <a:solidFill>
                  <a:srgbClr val="2B4141"/>
                </a:solidFill>
                <a:latin typeface="Corben"/>
              </a:rPr>
              <a:t> </a:t>
            </a:r>
          </a:p>
          <a:p>
            <a:pPr algn="ctr">
              <a:lnSpc>
                <a:spcPts val="7800"/>
              </a:lnSpc>
            </a:pPr>
            <a:r>
              <a:rPr lang="en-US" sz="6500" dirty="0">
                <a:solidFill>
                  <a:srgbClr val="2B4141"/>
                </a:solidFill>
                <a:latin typeface="Corben"/>
              </a:rPr>
              <a:t>"</a:t>
            </a:r>
            <a:r>
              <a:rPr lang="en-US" sz="6500" dirty="0" err="1">
                <a:solidFill>
                  <a:srgbClr val="2B4141"/>
                </a:solidFill>
                <a:latin typeface="Corben"/>
              </a:rPr>
              <a:t>Что</a:t>
            </a:r>
            <a:r>
              <a:rPr lang="en-US" sz="6500" dirty="0">
                <a:solidFill>
                  <a:srgbClr val="2B4141"/>
                </a:solidFill>
                <a:latin typeface="Corben"/>
              </a:rPr>
              <a:t>? </a:t>
            </a:r>
            <a:r>
              <a:rPr lang="en-US" sz="6500" dirty="0" err="1">
                <a:solidFill>
                  <a:srgbClr val="2B4141"/>
                </a:solidFill>
                <a:latin typeface="Corben"/>
              </a:rPr>
              <a:t>Почему</a:t>
            </a:r>
            <a:r>
              <a:rPr lang="en-US" sz="6500" dirty="0">
                <a:solidFill>
                  <a:srgbClr val="2B4141"/>
                </a:solidFill>
                <a:latin typeface="Corben"/>
              </a:rPr>
              <a:t>? </a:t>
            </a:r>
            <a:r>
              <a:rPr lang="en-US" sz="6500" dirty="0" err="1">
                <a:solidFill>
                  <a:srgbClr val="2B4141"/>
                </a:solidFill>
                <a:latin typeface="Corben"/>
              </a:rPr>
              <a:t>Как</a:t>
            </a:r>
            <a:r>
              <a:rPr lang="en-US" sz="6500" dirty="0">
                <a:solidFill>
                  <a:srgbClr val="2B4141"/>
                </a:solidFill>
                <a:latin typeface="Corben"/>
              </a:rPr>
              <a:t>?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78531" y="3632345"/>
            <a:ext cx="715885" cy="715885"/>
            <a:chOff x="0" y="0"/>
            <a:chExt cx="954513" cy="95451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54513" cy="954513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949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10949" y="174044"/>
              <a:ext cx="732615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FAF6EC"/>
                  </a:solidFill>
                  <a:latin typeface="Montserrat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78531" y="4885097"/>
            <a:ext cx="715885" cy="715885"/>
            <a:chOff x="0" y="0"/>
            <a:chExt cx="954513" cy="95451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954513" cy="954513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9490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10949" y="174044"/>
              <a:ext cx="732615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FAF6EC"/>
                  </a:solidFill>
                  <a:latin typeface="Montserrat Bold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8531" y="6145846"/>
            <a:ext cx="715885" cy="715885"/>
            <a:chOff x="0" y="0"/>
            <a:chExt cx="954513" cy="95451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54513" cy="954513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949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10949" y="174044"/>
              <a:ext cx="732615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FAF6EC"/>
                  </a:solidFill>
                  <a:latin typeface="Montserrat Bold"/>
                </a:rPr>
                <a:t>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811445" y="3728826"/>
            <a:ext cx="6693080" cy="4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7"/>
              </a:lnSpc>
            </a:pPr>
            <a:r>
              <a:rPr lang="en-US" sz="3074">
                <a:solidFill>
                  <a:srgbClr val="000000"/>
                </a:solidFill>
                <a:latin typeface="Montserrat"/>
              </a:rPr>
              <a:t>Эмоциональная ситуация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11445" y="5006026"/>
            <a:ext cx="669308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Оценка ситуации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11445" y="6266775"/>
            <a:ext cx="669308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Эмоциональный отклик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78531" y="7289634"/>
            <a:ext cx="715885" cy="715885"/>
            <a:chOff x="0" y="0"/>
            <a:chExt cx="954513" cy="954513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954513" cy="954513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9490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110949" y="174044"/>
              <a:ext cx="732615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FAF6EC"/>
                  </a:solidFill>
                  <a:latin typeface="Montserrat Bold"/>
                </a:rPr>
                <a:t>4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811445" y="7410563"/>
            <a:ext cx="669308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Обогащение социального опыта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259" y="190500"/>
            <a:ext cx="446159" cy="391393"/>
            <a:chOff x="0" y="0"/>
            <a:chExt cx="594879" cy="52185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831498" y="9258300"/>
            <a:ext cx="1200806" cy="394855"/>
            <a:chOff x="0" y="0"/>
            <a:chExt cx="1305437" cy="429260"/>
          </a:xfrm>
        </p:grpSpPr>
        <p:sp>
          <p:nvSpPr>
            <p:cNvPr id="7" name="Freeform 7"/>
            <p:cNvSpPr/>
            <p:nvPr/>
          </p:nvSpPr>
          <p:spPr>
            <a:xfrm>
              <a:off x="0" y="-5080"/>
              <a:ext cx="1305437" cy="434340"/>
            </a:xfrm>
            <a:custGeom>
              <a:avLst/>
              <a:gdLst/>
              <a:ahLst/>
              <a:cxnLst/>
              <a:rect l="l" t="t" r="r" b="b"/>
              <a:pathLst>
                <a:path w="1305437" h="434340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634754" y="-1856759"/>
            <a:ext cx="14349450" cy="143494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C767285-B35F-1343-953D-88BDFD4D69CB}"/>
              </a:ext>
            </a:extLst>
          </p:cNvPr>
          <p:cNvGrpSpPr/>
          <p:nvPr/>
        </p:nvGrpSpPr>
        <p:grpSpPr>
          <a:xfrm>
            <a:off x="10363200" y="-147"/>
            <a:ext cx="7667572" cy="10361122"/>
            <a:chOff x="9254323" y="-37061"/>
            <a:chExt cx="7667572" cy="1036112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A9F4E-70E6-294F-BDE8-AD9F1B8F3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8" r="27985"/>
            <a:stretch/>
          </p:blipFill>
          <p:spPr>
            <a:xfrm>
              <a:off x="9254323" y="-37061"/>
              <a:ext cx="7315200" cy="1036112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4F88B5-22DD-E144-BF23-E1A8CF83BCD8}"/>
                </a:ext>
              </a:extLst>
            </p:cNvPr>
            <p:cNvSpPr txBox="1"/>
            <p:nvPr/>
          </p:nvSpPr>
          <p:spPr>
            <a:xfrm>
              <a:off x="10664023" y="2324100"/>
              <a:ext cx="4495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дожидаемся определенного возраста.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D58D96-DC52-1146-9A7E-4290F6AC45A4}"/>
                </a:ext>
              </a:extLst>
            </p:cNvPr>
            <p:cNvSpPr txBox="1"/>
            <p:nvPr/>
          </p:nvSpPr>
          <p:spPr>
            <a:xfrm>
              <a:off x="10653548" y="3990889"/>
              <a:ext cx="5881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Посмотреть и обсудить социальный ролик, вместе с ребенком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0D7595-182F-0142-9AB2-D1E92EA2DA28}"/>
                </a:ext>
              </a:extLst>
            </p:cNvPr>
            <p:cNvSpPr txBox="1"/>
            <p:nvPr/>
          </p:nvSpPr>
          <p:spPr>
            <a:xfrm>
              <a:off x="10651090" y="5324614"/>
              <a:ext cx="62708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Ограниченные возможности здоровья не мешают и не ограничивают возможностей человека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450CA4-DC1F-7F49-B2A5-19CB9B950E34}"/>
                </a:ext>
              </a:extLst>
            </p:cNvPr>
            <p:cNvSpPr txBox="1"/>
            <p:nvPr/>
          </p:nvSpPr>
          <p:spPr>
            <a:xfrm>
              <a:off x="10972800" y="7037607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 так не делятся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DD0DC98-9355-BC45-8F07-B9A3B9D4A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7" y="876300"/>
            <a:ext cx="9954997" cy="81533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1603" y="546039"/>
            <a:ext cx="18738582" cy="132532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6336" y="5844948"/>
            <a:ext cx="3270965" cy="44420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08582" y="5844948"/>
            <a:ext cx="3351730" cy="44420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02956" y="3752850"/>
            <a:ext cx="12981491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6"/>
              </a:lnSpc>
            </a:pPr>
            <a:r>
              <a:rPr lang="en-US" sz="9171">
                <a:solidFill>
                  <a:srgbClr val="FFFFFF"/>
                </a:solidFill>
                <a:latin typeface="Corben"/>
              </a:rPr>
              <a:t>Обратимся к бессознательному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153170" y="268187"/>
            <a:ext cx="9981659" cy="9750627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225" r="-23225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153170" y="268187"/>
            <a:ext cx="9981659" cy="9750627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225" r="-23225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153170" y="268187"/>
            <a:ext cx="9981659" cy="9750627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5089" r="-15089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18960" y="2891173"/>
            <a:ext cx="15671569" cy="14360856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772161"/>
            <a:ext cx="15542735" cy="8742679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l="-10295" r="-10295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147733" y="-590864"/>
            <a:ext cx="15671569" cy="14360856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772161"/>
            <a:ext cx="15542735" cy="8742679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712" b="-9712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3462327" y="-24925268"/>
            <a:ext cx="24875072" cy="30068768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25864" y="4256936"/>
            <a:ext cx="4990509" cy="4507244"/>
            <a:chOff x="0" y="0"/>
            <a:chExt cx="6142990" cy="5548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42990" cy="5548122"/>
            </a:xfrm>
            <a:custGeom>
              <a:avLst/>
              <a:gdLst/>
              <a:ahLst/>
              <a:cxnLst/>
              <a:rect l="l" t="t" r="r" b="b"/>
              <a:pathLst>
                <a:path w="6142990" h="5548122">
                  <a:moveTo>
                    <a:pt x="4689221" y="5548122"/>
                  </a:moveTo>
                  <a:lnTo>
                    <a:pt x="1453769" y="5548122"/>
                  </a:lnTo>
                  <a:cubicBezTo>
                    <a:pt x="650875" y="5548122"/>
                    <a:pt x="0" y="4897248"/>
                    <a:pt x="0" y="4094353"/>
                  </a:cubicBezTo>
                  <a:lnTo>
                    <a:pt x="0" y="1453769"/>
                  </a:lnTo>
                  <a:cubicBezTo>
                    <a:pt x="0" y="1068206"/>
                    <a:pt x="153165" y="698434"/>
                    <a:pt x="425799" y="425799"/>
                  </a:cubicBezTo>
                  <a:cubicBezTo>
                    <a:pt x="698434" y="153165"/>
                    <a:pt x="1068206" y="0"/>
                    <a:pt x="1453769" y="0"/>
                  </a:cubicBezTo>
                  <a:lnTo>
                    <a:pt x="4689221" y="0"/>
                  </a:lnTo>
                  <a:cubicBezTo>
                    <a:pt x="5074785" y="0"/>
                    <a:pt x="5444556" y="153165"/>
                    <a:pt x="5717191" y="425799"/>
                  </a:cubicBezTo>
                  <a:cubicBezTo>
                    <a:pt x="5989825" y="698434"/>
                    <a:pt x="6142990" y="1068206"/>
                    <a:pt x="6142990" y="1453769"/>
                  </a:cubicBezTo>
                  <a:lnTo>
                    <a:pt x="6142990" y="4094353"/>
                  </a:lnTo>
                  <a:cubicBezTo>
                    <a:pt x="6142990" y="4897248"/>
                    <a:pt x="5492116" y="5548122"/>
                    <a:pt x="4689221" y="5548122"/>
                  </a:cubicBezTo>
                  <a:close/>
                </a:path>
              </a:pathLst>
            </a:custGeom>
            <a:blipFill>
              <a:blip r:embed="rId4"/>
              <a:stretch>
                <a:fillRect l="-17622" r="-17622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91061" y="5615901"/>
            <a:ext cx="3168294" cy="316829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673684" y="210324"/>
            <a:ext cx="14603050" cy="4650764"/>
            <a:chOff x="0" y="0"/>
            <a:chExt cx="19470733" cy="6201019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9470733" cy="582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>
                  <a:solidFill>
                    <a:srgbClr val="FFFDF7"/>
                  </a:solidFill>
                  <a:latin typeface="Corben"/>
                </a:rPr>
                <a:t>Инклюзивное пространство</a:t>
              </a:r>
            </a:p>
            <a:p>
              <a:pPr algn="ctr">
                <a:lnSpc>
                  <a:spcPts val="11519"/>
                </a:lnSpc>
              </a:pPr>
              <a:r>
                <a:rPr lang="en-US" sz="9600">
                  <a:solidFill>
                    <a:srgbClr val="FFFDF7"/>
                  </a:solidFill>
                  <a:latin typeface="Corben"/>
                </a:rPr>
                <a:t>=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23943" y="6232769"/>
              <a:ext cx="12114072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444923" y="4256936"/>
            <a:ext cx="4990509" cy="4507244"/>
            <a:chOff x="0" y="0"/>
            <a:chExt cx="6142990" cy="55481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42990" cy="5548122"/>
            </a:xfrm>
            <a:custGeom>
              <a:avLst/>
              <a:gdLst/>
              <a:ahLst/>
              <a:cxnLst/>
              <a:rect l="l" t="t" r="r" b="b"/>
              <a:pathLst>
                <a:path w="6142990" h="5548122">
                  <a:moveTo>
                    <a:pt x="4689221" y="5548122"/>
                  </a:moveTo>
                  <a:lnTo>
                    <a:pt x="1453769" y="5548122"/>
                  </a:lnTo>
                  <a:cubicBezTo>
                    <a:pt x="650875" y="5548122"/>
                    <a:pt x="0" y="4897248"/>
                    <a:pt x="0" y="4094353"/>
                  </a:cubicBezTo>
                  <a:lnTo>
                    <a:pt x="0" y="1453769"/>
                  </a:lnTo>
                  <a:cubicBezTo>
                    <a:pt x="0" y="1068206"/>
                    <a:pt x="153165" y="698434"/>
                    <a:pt x="425799" y="425799"/>
                  </a:cubicBezTo>
                  <a:cubicBezTo>
                    <a:pt x="698434" y="153165"/>
                    <a:pt x="1068206" y="0"/>
                    <a:pt x="1453769" y="0"/>
                  </a:cubicBezTo>
                  <a:lnTo>
                    <a:pt x="4689221" y="0"/>
                  </a:lnTo>
                  <a:cubicBezTo>
                    <a:pt x="5074785" y="0"/>
                    <a:pt x="5444556" y="153165"/>
                    <a:pt x="5717191" y="425799"/>
                  </a:cubicBezTo>
                  <a:cubicBezTo>
                    <a:pt x="5989825" y="698434"/>
                    <a:pt x="6142990" y="1068206"/>
                    <a:pt x="6142990" y="1453769"/>
                  </a:cubicBezTo>
                  <a:lnTo>
                    <a:pt x="6142990" y="4094353"/>
                  </a:lnTo>
                  <a:cubicBezTo>
                    <a:pt x="6142990" y="4897248"/>
                    <a:pt x="5492116" y="5548122"/>
                    <a:pt x="4689221" y="5548122"/>
                  </a:cubicBezTo>
                  <a:close/>
                </a:path>
              </a:pathLst>
            </a:custGeom>
            <a:blipFill>
              <a:blip r:embed="rId7"/>
              <a:stretch>
                <a:fillRect r="-35305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68199" y="8784195"/>
            <a:ext cx="6305838" cy="1378980"/>
            <a:chOff x="0" y="0"/>
            <a:chExt cx="8407784" cy="183864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8407784" cy="1678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4"/>
                </a:lnSpc>
              </a:pPr>
              <a:r>
                <a:rPr lang="en-US" sz="4145">
                  <a:solidFill>
                    <a:srgbClr val="000000"/>
                  </a:solidFill>
                  <a:latin typeface="Corben"/>
                </a:rPr>
                <a:t>Инклюзивная</a:t>
              </a:r>
            </a:p>
            <a:p>
              <a:pPr algn="ctr">
                <a:lnSpc>
                  <a:spcPts val="4974"/>
                </a:lnSpc>
              </a:pPr>
              <a:r>
                <a:rPr lang="en-US" sz="4145">
                  <a:solidFill>
                    <a:srgbClr val="000000"/>
                  </a:solidFill>
                  <a:latin typeface="Corben"/>
                </a:rPr>
                <a:t>инфраструктура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521697" y="1855164"/>
              <a:ext cx="5231056" cy="272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982162" y="8784195"/>
            <a:ext cx="6305838" cy="1378980"/>
            <a:chOff x="0" y="0"/>
            <a:chExt cx="8407784" cy="183864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8407784" cy="1678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4"/>
                </a:lnSpc>
              </a:pPr>
              <a:r>
                <a:rPr lang="en-US" sz="4145">
                  <a:solidFill>
                    <a:srgbClr val="000000"/>
                  </a:solidFill>
                  <a:latin typeface="Corben"/>
                </a:rPr>
                <a:t>Инклюзивная</a:t>
              </a:r>
            </a:p>
            <a:p>
              <a:pPr algn="ctr">
                <a:lnSpc>
                  <a:spcPts val="4974"/>
                </a:lnSpc>
              </a:pPr>
              <a:r>
                <a:rPr lang="en-US" sz="4145">
                  <a:solidFill>
                    <a:srgbClr val="000000"/>
                  </a:solidFill>
                  <a:latin typeface="Corben"/>
                </a:rPr>
                <a:t>социальная среда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521697" y="1855164"/>
              <a:ext cx="5231056" cy="272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147733" y="-590864"/>
            <a:ext cx="15671569" cy="143608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3104" r="3104"/>
          <a:stretch>
            <a:fillRect/>
          </a:stretch>
        </p:blipFill>
        <p:spPr>
          <a:xfrm>
            <a:off x="443059" y="626906"/>
            <a:ext cx="17401883" cy="9033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76</Words>
  <Application>Microsoft Macintosh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Clear Sans Regular</vt:lpstr>
      <vt:lpstr>Bebas Neue Cyrillic</vt:lpstr>
      <vt:lpstr>Montserrat Bold</vt:lpstr>
      <vt:lpstr>Times New Roman</vt:lpstr>
      <vt:lpstr>Montserrat</vt:lpstr>
      <vt:lpstr>Corben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ПОЧЕМУ? КАК?</dc:title>
  <cp:lastModifiedBy>Microsoft Office User</cp:lastModifiedBy>
  <cp:revision>3</cp:revision>
  <dcterms:created xsi:type="dcterms:W3CDTF">2006-08-16T00:00:00Z</dcterms:created>
  <dcterms:modified xsi:type="dcterms:W3CDTF">2022-03-16T06:59:22Z</dcterms:modified>
  <dc:identifier>DAE7EslK9ZM</dc:identifier>
</cp:coreProperties>
</file>