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AC1E-5FA4-444C-BC2B-70E1D75F0187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9ADB9-0736-4BE0-9687-1808A063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0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9ADB9-0736-4BE0-9687-1808A063F6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9ADB9-0736-4BE0-9687-1808A063F6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D61BD-ABC4-49CE-B507-B4201AD02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0C451B-30B8-4EC0-A2E5-F630FBC5A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ED83F-E1B5-4E69-873F-9C77F254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A021F-9F69-4543-B494-42F3C777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3C400-8001-46EE-BFE1-B3DE631A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88FAC-5571-4AD0-9BF3-E3E80FA4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6EE7A8-73D3-414B-B045-9C7AA7E6F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CFA30-A8E7-4DD1-99E6-B3DED599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3A736-6E19-4EA2-9812-6F709004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BA5AB-5750-4A5D-9547-FE289E35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8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473BE4-3F3D-4B18-AC1B-1B45A3CE5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936B3B-2966-4F5D-B75E-D7159404D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C6BB9-B462-4E52-AA65-E3BBBB99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CB40C-512F-4909-BB12-989BB306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8887D-E126-4EE4-A2F6-1F361A5D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0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92698-4893-4C13-906B-27276624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E49DC-560F-4B2E-B204-4C28021C2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0471E-5F57-41E8-93D6-34281A1F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7373-F98E-4E0D-B70C-A264C4EB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CFD91-8482-4713-9897-C681AA34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8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599B2-17BA-4C72-9684-CF733648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09FB5-AF8B-4550-B177-E27AE972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26E87-C016-4DED-8A96-E996F34C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0408E-82CD-4FF2-B7B1-852095E8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D6944-1771-46D0-89A9-DB71E327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00242-6603-4379-BABE-76E7F06B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48422-606E-4185-90BB-4DBDE8F54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D9169-492E-481E-B539-A60E6FC7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05C06B-023D-43BE-9DAA-06B1BEF5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CCE85-FCAF-42A8-BF5C-B67909DB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340630-F423-4EEF-8797-77B7E4A3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BC93-6894-4FFE-83D3-64968307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76E50-745E-436B-BD32-4FE31E6A6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EA83F-669A-4056-882E-52CCFFACA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B7AD7-8C96-4F17-AB67-2C24703F8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0E061B-62BF-4FD0-B98F-66812647F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958A7-656F-4853-A40D-19BE0BF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30EDB6-4FA0-4B41-AD45-0405CF72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F934DB-FD9F-4952-B612-86F25E47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3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E4D31-4E49-4EBB-A4A1-DF39AD76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F6386E-9E2F-4E3C-A20F-FAE81A2F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722E69-C38C-495B-9006-DF1971BF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691EB-6F71-4036-98DC-1F56B453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A4CA64-E489-4FCF-99F6-4F00789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CEAFB5-4578-44A9-B765-94DCE5F1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7AD494-767D-488C-B600-4441AB33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5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34A8B-B3C9-4A8B-B4B1-D223534E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E1C6BB-971E-4FFA-9241-06AAA23D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37978B-87ED-43CF-A6CE-8E9DC1177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DD4D5E-81B4-4477-9ABB-14903345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A3001B-6DD4-4C9C-8E8D-1E67361F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D9C354-B80B-4039-932F-D2C95969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4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3D6C0-AEE6-4A9C-8881-F418EA9F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A1127C-2F90-4304-8426-50517EC6E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156EC-36BD-4A23-920D-F2D6957FF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6C921-14D9-4273-B4B9-AAC8D952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06A5E-F3C2-49E9-84E6-BE5655A4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CE5689-EC80-4A39-AC6B-AF4704FE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D10B7-FE2B-4772-BCA6-62822266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1FEDA6-7A64-458B-A239-FF2B27FC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53DBA-802B-40D7-A888-8A2ECEAB6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B55A-ECF4-4A0D-A9FA-69B8BFDBF11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D51EF-246A-4ACE-B016-45917EC47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1116E-3DB5-4B1C-80A0-99886401F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41F7-E641-405D-AEC7-74D9C9992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529630" cy="70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CDD47-06FD-4439-B5F2-CEAA685FE6C1}"/>
              </a:ext>
            </a:extLst>
          </p:cNvPr>
          <p:cNvSpPr txBox="1"/>
          <p:nvPr/>
        </p:nvSpPr>
        <p:spPr>
          <a:xfrm>
            <a:off x="4133564" y="214422"/>
            <a:ext cx="6217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Бармута Кристины Витальевны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Октябрьский район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«Лицей№69»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C0E299-1FE8-44E5-83A5-B61398B0769B}"/>
              </a:ext>
            </a:extLst>
          </p:cNvPr>
          <p:cNvSpPr/>
          <p:nvPr/>
        </p:nvSpPr>
        <p:spPr>
          <a:xfrm>
            <a:off x="241898" y="2122379"/>
            <a:ext cx="12045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ПОЛИКУЛЬТУРНОЕ ПРОСТРАНСТВО ЛИЦЕЯ</a:t>
            </a:r>
          </a:p>
        </p:txBody>
      </p:sp>
    </p:spTree>
    <p:extLst>
      <p:ext uri="{BB962C8B-B14F-4D97-AF65-F5344CB8AC3E}">
        <p14:creationId xmlns:p14="http://schemas.microsoft.com/office/powerpoint/2010/main" val="342989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4F93BB-18A6-4EF7-B3A5-DC4003AE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2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47E02-861D-40CC-8145-9E95B9CB7BFE}"/>
              </a:ext>
            </a:extLst>
          </p:cNvPr>
          <p:cNvSpPr txBox="1"/>
          <p:nvPr/>
        </p:nvSpPr>
        <p:spPr>
          <a:xfrm>
            <a:off x="647701" y="263990"/>
            <a:ext cx="1101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«Ростов поликонфессиональный»</a:t>
            </a:r>
          </a:p>
        </p:txBody>
      </p:sp>
      <p:pic>
        <p:nvPicPr>
          <p:cNvPr id="19458" name="Picture 2" descr="https://2.downloader.disk.yandex.ru/preview/454a1057d46c8eccb69603d3b64babcb8c1bcb9cdab7f86cb15a2b9aad7a53b9/inf/9DJLBvpbtuGoWl45KPMgRzR97o9rkyc_FzyAkABvH7OYbahUsAhhZCYmCaGUeFLzGAG4aAytFSTQVb19uaCpFA%3D%3D?uid=0&amp;filename=%D0%BC%D0%B5%D1%87%D0%B5%D1%82%D1%8C.JPG&amp;disposition=inline&amp;hash=&amp;limit=0&amp;content_type=image%2Fjpeg&amp;tknv=v2&amp;size=XXL&amp;crop=0">
            <a:extLst>
              <a:ext uri="{FF2B5EF4-FFF2-40B4-BE49-F238E27FC236}">
                <a16:creationId xmlns:a16="http://schemas.microsoft.com/office/drawing/2014/main" id="{AED4D4E0-9843-4B20-9C50-2AF97404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264443"/>
            <a:ext cx="5324475" cy="39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4.downloader.disk.yandex.ru/preview/61d54877604f75d29b90633b40cbe20d94d320fb34d68586e2dd73454820bffd/inf/9DJLBvpbtuGoWl45KPMgR3AUPh1oP7ZahASU7MXTFEZKrs5PgLnD0o4UfkJ815-PzRMGrOq_Q1fAK_CV3rgNuA%3D%3D?uid=0&amp;filename=%D0%BC%D0%B5%D1%87%D0%B5%D1%82%D1%8C%203.JPG&amp;disposition=inline&amp;hash=&amp;limit=0&amp;content_type=image%2Fjpeg&amp;tknv=v2&amp;size=XXL&amp;crop=0">
            <a:extLst>
              <a:ext uri="{FF2B5EF4-FFF2-40B4-BE49-F238E27FC236}">
                <a16:creationId xmlns:a16="http://schemas.microsoft.com/office/drawing/2014/main" id="{D8321523-5A89-4BEF-A1D5-D94B718D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1264443"/>
            <a:ext cx="5324476" cy="39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1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Учащиеся школы № 65 посетили с экскурсией храм святого праведного Иоанна Кронштадтского">
            <a:extLst>
              <a:ext uri="{FF2B5EF4-FFF2-40B4-BE49-F238E27FC236}">
                <a16:creationId xmlns:a16="http://schemas.microsoft.com/office/drawing/2014/main" id="{7503CCDF-8A28-4C89-97DA-BDC5D332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" y="1885377"/>
            <a:ext cx="7366342" cy="32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7FE54-DD04-4F81-9667-152606FBFE1C}"/>
              </a:ext>
            </a:extLst>
          </p:cNvPr>
          <p:cNvSpPr txBox="1"/>
          <p:nvPr/>
        </p:nvSpPr>
        <p:spPr>
          <a:xfrm>
            <a:off x="588168" y="830287"/>
            <a:ext cx="1101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храм Иоанна Кронштадтского</a:t>
            </a:r>
          </a:p>
        </p:txBody>
      </p:sp>
      <p:pic>
        <p:nvPicPr>
          <p:cNvPr id="18436" name="Picture 4" descr="Картинки по запросу ученики воскресной школы">
            <a:extLst>
              <a:ext uri="{FF2B5EF4-FFF2-40B4-BE49-F238E27FC236}">
                <a16:creationId xmlns:a16="http://schemas.microsoft.com/office/drawing/2014/main" id="{1D5CDE20-DFAD-4150-A457-5EE987F9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72" y="2051675"/>
            <a:ext cx="3999475" cy="29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AA5800-61EC-495B-BD02-E82E2C9912EC}"/>
              </a:ext>
            </a:extLst>
          </p:cNvPr>
          <p:cNvSpPr txBox="1"/>
          <p:nvPr/>
        </p:nvSpPr>
        <p:spPr>
          <a:xfrm>
            <a:off x="464234" y="97534"/>
            <a:ext cx="11015662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</p:spTree>
    <p:extLst>
      <p:ext uri="{BB962C8B-B14F-4D97-AF65-F5344CB8AC3E}">
        <p14:creationId xmlns:p14="http://schemas.microsoft.com/office/powerpoint/2010/main" val="190386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3C2FF-65ED-4C30-BFB9-03098C585A9D}"/>
              </a:ext>
            </a:extLst>
          </p:cNvPr>
          <p:cNvSpPr txBox="1"/>
          <p:nvPr/>
        </p:nvSpPr>
        <p:spPr>
          <a:xfrm>
            <a:off x="278679" y="0"/>
            <a:ext cx="11015662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мероприятию</a:t>
            </a:r>
          </a:p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«Фестиваль культур Дона»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72FC73E-85B5-45D5-A5DD-328D512D52E0}"/>
              </a:ext>
            </a:extLst>
          </p:cNvPr>
          <p:cNvGrpSpPr/>
          <p:nvPr/>
        </p:nvGrpSpPr>
        <p:grpSpPr>
          <a:xfrm>
            <a:off x="414338" y="1653308"/>
            <a:ext cx="11015662" cy="874173"/>
            <a:chOff x="667886" y="2445802"/>
            <a:chExt cx="11015662" cy="874173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8C7DF39A-B954-4C7B-87FA-689BD7019E80}"/>
                </a:ext>
              </a:extLst>
            </p:cNvPr>
            <p:cNvSpPr/>
            <p:nvPr/>
          </p:nvSpPr>
          <p:spPr>
            <a:xfrm>
              <a:off x="3066757" y="2445802"/>
              <a:ext cx="6217920" cy="87417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A23279-78B6-4AFC-B470-75F4C66AC745}"/>
                </a:ext>
              </a:extLst>
            </p:cNvPr>
            <p:cNvSpPr txBox="1"/>
            <p:nvPr/>
          </p:nvSpPr>
          <p:spPr>
            <a:xfrm>
              <a:off x="667886" y="2464126"/>
              <a:ext cx="11015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подготовки: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D63D308-71BE-4323-9092-18C23B47EA3D}"/>
              </a:ext>
            </a:extLst>
          </p:cNvPr>
          <p:cNvGrpSpPr/>
          <p:nvPr/>
        </p:nvGrpSpPr>
        <p:grpSpPr>
          <a:xfrm>
            <a:off x="414338" y="2709771"/>
            <a:ext cx="11015662" cy="874173"/>
            <a:chOff x="1700852" y="2430207"/>
            <a:chExt cx="11015662" cy="874173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395FB00-2085-4263-8C99-6310E42307CA}"/>
                </a:ext>
              </a:extLst>
            </p:cNvPr>
            <p:cNvSpPr/>
            <p:nvPr/>
          </p:nvSpPr>
          <p:spPr>
            <a:xfrm>
              <a:off x="2583436" y="2430207"/>
              <a:ext cx="9491332" cy="8741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748417-E3BD-417E-AE20-017DC97E974C}"/>
                </a:ext>
              </a:extLst>
            </p:cNvPr>
            <p:cNvSpPr txBox="1"/>
            <p:nvPr/>
          </p:nvSpPr>
          <p:spPr>
            <a:xfrm>
              <a:off x="1700852" y="2439331"/>
              <a:ext cx="11015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триместр – «Национальный вернисаж»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6094038-070E-45B0-8471-BF36F2401804}"/>
              </a:ext>
            </a:extLst>
          </p:cNvPr>
          <p:cNvGrpSpPr/>
          <p:nvPr/>
        </p:nvGrpSpPr>
        <p:grpSpPr>
          <a:xfrm>
            <a:off x="-69063" y="4939808"/>
            <a:ext cx="11619482" cy="1557385"/>
            <a:chOff x="2083228" y="2430207"/>
            <a:chExt cx="9991541" cy="874173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F0137B5D-2B1E-4A46-BADA-F40B70B876D9}"/>
                </a:ext>
              </a:extLst>
            </p:cNvPr>
            <p:cNvSpPr/>
            <p:nvPr/>
          </p:nvSpPr>
          <p:spPr>
            <a:xfrm>
              <a:off x="2583436" y="2430207"/>
              <a:ext cx="9491332" cy="8741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3AF60E-DA4E-43AB-979A-8910F034ED67}"/>
                </a:ext>
              </a:extLst>
            </p:cNvPr>
            <p:cNvSpPr txBox="1"/>
            <p:nvPr/>
          </p:nvSpPr>
          <p:spPr>
            <a:xfrm>
              <a:off x="2083228" y="2511136"/>
              <a:ext cx="9991541" cy="74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триместр – «Многонациональный Россия на </a:t>
              </a:r>
            </a:p>
            <a:p>
              <a:pPr algn="ctr"/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страже мира»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C4B0800-3042-4664-8F78-F023107526CF}"/>
              </a:ext>
            </a:extLst>
          </p:cNvPr>
          <p:cNvGrpSpPr/>
          <p:nvPr/>
        </p:nvGrpSpPr>
        <p:grpSpPr>
          <a:xfrm>
            <a:off x="534757" y="3835952"/>
            <a:ext cx="11015662" cy="881365"/>
            <a:chOff x="1821271" y="2423015"/>
            <a:chExt cx="11015662" cy="88136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50E21908-CC5A-4DE8-BF5A-E186BF2D123A}"/>
                </a:ext>
              </a:extLst>
            </p:cNvPr>
            <p:cNvSpPr/>
            <p:nvPr/>
          </p:nvSpPr>
          <p:spPr>
            <a:xfrm>
              <a:off x="2583436" y="2430207"/>
              <a:ext cx="9491332" cy="8741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5A8711-CE6E-4FDA-8CFC-1F8CE4E3C306}"/>
                </a:ext>
              </a:extLst>
            </p:cNvPr>
            <p:cNvSpPr txBox="1"/>
            <p:nvPr/>
          </p:nvSpPr>
          <p:spPr>
            <a:xfrm>
              <a:off x="1821271" y="2423015"/>
              <a:ext cx="11015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триместр – «Спорт многонациональный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0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5221627-BC27-4DBA-B861-48F950ED4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33477"/>
              </p:ext>
            </p:extLst>
          </p:nvPr>
        </p:nvGraphicFramePr>
        <p:xfrm>
          <a:off x="-2" y="4"/>
          <a:ext cx="12460191" cy="68097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22637">
                  <a:extLst>
                    <a:ext uri="{9D8B030D-6E8A-4147-A177-3AD203B41FA5}">
                      <a16:colId xmlns:a16="http://schemas.microsoft.com/office/drawing/2014/main" val="457504003"/>
                    </a:ext>
                  </a:extLst>
                </a:gridCol>
                <a:gridCol w="1937554">
                  <a:extLst>
                    <a:ext uri="{9D8B030D-6E8A-4147-A177-3AD203B41FA5}">
                      <a16:colId xmlns:a16="http://schemas.microsoft.com/office/drawing/2014/main" val="4211578174"/>
                    </a:ext>
                  </a:extLst>
                </a:gridCol>
              </a:tblGrid>
              <a:tr h="69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 работы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Сроки реализации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75470"/>
                  </a:ext>
                </a:extLst>
              </a:tr>
              <a:tr h="462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Подготовительный этап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1416715815"/>
                  </a:ext>
                </a:extLst>
              </a:tr>
              <a:tr h="11275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</a:rPr>
                        <a:t>Постановка целей, определение актуальности и значимости проекта.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</a:rPr>
                        <a:t>Поиск информации и выбор значимой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</a:rPr>
                        <a:t>Трансляция материала родительской общественности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2016-2017 </a:t>
                      </a:r>
                      <a:r>
                        <a:rPr lang="ru-RU" sz="2000" dirty="0" err="1">
                          <a:effectLst/>
                        </a:rPr>
                        <a:t>уч.г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2670700839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4. Выездная экскурсия «Ростов поликонфессиональный»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Май 2017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2294878217"/>
                  </a:ext>
                </a:extLst>
              </a:tr>
              <a:tr h="462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Основной этап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2579083879"/>
                  </a:ext>
                </a:extLst>
              </a:tr>
              <a:tr h="79207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</a:rPr>
                        <a:t>Подготовка к проведению мероприятия «Фестиваль культур Дона»: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          1)Экскурсия в воскресную школу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2018г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Сентябрь 2017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2008881868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          2)Национальный вернисаж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триместр</a:t>
                      </a: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779988670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pPr marL="741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3) Спорт многонациональный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        2 триместр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3643599612"/>
                  </a:ext>
                </a:extLst>
              </a:tr>
              <a:tr h="462094">
                <a:tc>
                  <a:txBody>
                    <a:bodyPr/>
                    <a:lstStyle/>
                    <a:p>
                      <a:pPr marL="741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4)Многонациональная Россия на страже мира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3 триместр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1293087340"/>
                  </a:ext>
                </a:extLst>
              </a:tr>
              <a:tr h="462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Заключительный этап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106980511"/>
                  </a:ext>
                </a:extLst>
              </a:tr>
              <a:tr h="8016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Проведение мероприятия «Фестиваль культур Дона».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Май 2018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2" marR="35912" marT="0" marB="0"/>
                </a:tc>
                <a:extLst>
                  <a:ext uri="{0D108BD9-81ED-4DB2-BD59-A6C34878D82A}">
                    <a16:rowId xmlns:a16="http://schemas.microsoft.com/office/drawing/2014/main" val="357721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2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963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1046E-A3B3-4D3E-9D39-495EF7F4CECF}"/>
              </a:ext>
            </a:extLst>
          </p:cNvPr>
          <p:cNvSpPr txBox="1"/>
          <p:nvPr/>
        </p:nvSpPr>
        <p:spPr>
          <a:xfrm>
            <a:off x="588168" y="245328"/>
            <a:ext cx="1101566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едины – мы не победимы</a:t>
            </a:r>
          </a:p>
        </p:txBody>
      </p:sp>
      <p:pic>
        <p:nvPicPr>
          <p:cNvPr id="37890" name="Picture 2" descr="http://lmrostov.ru/img/mainlogo.png">
            <a:extLst>
              <a:ext uri="{FF2B5EF4-FFF2-40B4-BE49-F238E27FC236}">
                <a16:creationId xmlns:a16="http://schemas.microsoft.com/office/drawing/2014/main" id="{E4AA8622-34FC-423E-8408-6C266789E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/>
        </p:blipFill>
        <p:spPr bwMode="auto">
          <a:xfrm>
            <a:off x="465882" y="1238443"/>
            <a:ext cx="2810719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внешний, небо, здание, церков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5BCAD96-8C62-4B6F-A383-BA51D6B20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6" b="28749"/>
          <a:stretch/>
        </p:blipFill>
        <p:spPr>
          <a:xfrm>
            <a:off x="8915400" y="1413987"/>
            <a:ext cx="2871788" cy="2188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BB5377-08C5-4315-B617-077365913CD3}"/>
              </a:ext>
            </a:extLst>
          </p:cNvPr>
          <p:cNvSpPr txBox="1"/>
          <p:nvPr/>
        </p:nvSpPr>
        <p:spPr>
          <a:xfrm>
            <a:off x="2964767" y="2316163"/>
            <a:ext cx="59506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направления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569AD-ED2D-4FC8-A7BA-EF8EADC1C389}"/>
              </a:ext>
            </a:extLst>
          </p:cNvPr>
          <p:cNvSpPr txBox="1"/>
          <p:nvPr/>
        </p:nvSpPr>
        <p:spPr>
          <a:xfrm>
            <a:off x="2854093" y="3349417"/>
            <a:ext cx="8872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32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патриотическое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Культуротворческое</a:t>
            </a:r>
            <a:endParaRPr lang="ru-RU" sz="3200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здоровьесберегающее</a:t>
            </a:r>
            <a:endParaRPr lang="ru-RU" sz="3200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8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Картинки по запросу ЗНАЧОК ФГОС">
            <a:extLst>
              <a:ext uri="{FF2B5EF4-FFF2-40B4-BE49-F238E27FC236}">
                <a16:creationId xmlns:a16="http://schemas.microsoft.com/office/drawing/2014/main" id="{52CC047D-50CA-428D-97A5-DAD00DF3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88" y="352426"/>
            <a:ext cx="33623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DB5DB-B5E1-4ED8-AA7F-1989AF94B213}"/>
              </a:ext>
            </a:extLst>
          </p:cNvPr>
          <p:cNvSpPr txBox="1"/>
          <p:nvPr/>
        </p:nvSpPr>
        <p:spPr>
          <a:xfrm>
            <a:off x="1524000" y="2316163"/>
            <a:ext cx="957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задача: формирования основ гражданской и культурной идентичности 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353767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E1424-98EB-434F-9537-9477A04B014B}"/>
              </a:ext>
            </a:extLst>
          </p:cNvPr>
          <p:cNvSpPr txBox="1"/>
          <p:nvPr/>
        </p:nvSpPr>
        <p:spPr>
          <a:xfrm>
            <a:off x="576775" y="476032"/>
            <a:ext cx="1133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 проживает более 150 народов</a:t>
            </a:r>
          </a:p>
        </p:txBody>
      </p:sp>
      <p:pic>
        <p:nvPicPr>
          <p:cNvPr id="27652" name="Picture 4" descr="Картинки по запросу ростов многонациональный">
            <a:extLst>
              <a:ext uri="{FF2B5EF4-FFF2-40B4-BE49-F238E27FC236}">
                <a16:creationId xmlns:a16="http://schemas.microsoft.com/office/drawing/2014/main" id="{3B1DD2B3-32E1-45C8-A4BF-2D5BBF38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5" y="1905220"/>
            <a:ext cx="5217055" cy="34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Картинки по запросу герб ростова на дону">
            <a:extLst>
              <a:ext uri="{FF2B5EF4-FFF2-40B4-BE49-F238E27FC236}">
                <a16:creationId xmlns:a16="http://schemas.microsoft.com/office/drawing/2014/main" id="{DF1AB764-A8DC-41AD-84EA-09CACD0A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8" y="1826642"/>
            <a:ext cx="4436063" cy="3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4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Картинки по запросу 150 культур дона эмблема">
            <a:extLst>
              <a:ext uri="{FF2B5EF4-FFF2-40B4-BE49-F238E27FC236}">
                <a16:creationId xmlns:a16="http://schemas.microsoft.com/office/drawing/2014/main" id="{0DFA40B6-70ED-4CFB-B53A-206A1A9D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59" y="1137139"/>
            <a:ext cx="42862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89DF7C-8B93-459D-A45D-1BB8594A337F}"/>
              </a:ext>
            </a:extLst>
          </p:cNvPr>
          <p:cNvSpPr/>
          <p:nvPr/>
        </p:nvSpPr>
        <p:spPr>
          <a:xfrm>
            <a:off x="651729" y="1718067"/>
            <a:ext cx="6096000" cy="44453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массовое вовлечение обучающихся в процесс изучения культур, обычаев и традиций народов, проживающих на территории Ростовской области.</a:t>
            </a:r>
            <a:endParaRPr lang="ru-RU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8AA4AA-683B-4EF9-876C-2A1C8FB3B895}"/>
              </a:ext>
            </a:extLst>
          </p:cNvPr>
          <p:cNvSpPr/>
          <p:nvPr/>
        </p:nvSpPr>
        <p:spPr>
          <a:xfrm>
            <a:off x="-173710" y="207238"/>
            <a:ext cx="12539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Этнографический проект – «150 культур Дона»</a:t>
            </a:r>
            <a:endParaRPr lang="ru-RU" sz="4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73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Картинки по запросу кята">
            <a:extLst>
              <a:ext uri="{FF2B5EF4-FFF2-40B4-BE49-F238E27FC236}">
                <a16:creationId xmlns:a16="http://schemas.microsoft.com/office/drawing/2014/main" id="{F5937996-D2C3-48C3-8543-351E8D99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0" y="1306454"/>
            <a:ext cx="3509890" cy="19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E4407-45FA-4078-9794-D655CBF6E7C8}"/>
              </a:ext>
            </a:extLst>
          </p:cNvPr>
          <p:cNvSpPr txBox="1"/>
          <p:nvPr/>
        </p:nvSpPr>
        <p:spPr>
          <a:xfrm>
            <a:off x="2760977" y="265747"/>
            <a:ext cx="6287083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сладости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C6267-4900-45FE-89EF-C6A40792F0AC}"/>
              </a:ext>
            </a:extLst>
          </p:cNvPr>
          <p:cNvSpPr txBox="1"/>
          <p:nvPr/>
        </p:nvSpPr>
        <p:spPr>
          <a:xfrm>
            <a:off x="1888294" y="3312903"/>
            <a:ext cx="139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Кята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Картинки по запросу назук">
            <a:extLst>
              <a:ext uri="{FF2B5EF4-FFF2-40B4-BE49-F238E27FC236}">
                <a16:creationId xmlns:a16="http://schemas.microsoft.com/office/drawing/2014/main" id="{B3DE9CFA-8127-4201-A2DA-5BA5E995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22" y="1208638"/>
            <a:ext cx="2893257" cy="21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713B6F-B149-4B47-9E79-CE2210D8050E}"/>
              </a:ext>
            </a:extLst>
          </p:cNvPr>
          <p:cNvSpPr txBox="1"/>
          <p:nvPr/>
        </p:nvSpPr>
        <p:spPr>
          <a:xfrm>
            <a:off x="9041024" y="3334628"/>
            <a:ext cx="139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Назук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6" descr="Картинки по запросу тейглах">
            <a:extLst>
              <a:ext uri="{FF2B5EF4-FFF2-40B4-BE49-F238E27FC236}">
                <a16:creationId xmlns:a16="http://schemas.microsoft.com/office/drawing/2014/main" id="{A0012905-AF10-4C85-B066-EFC6FE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69" y="4168944"/>
            <a:ext cx="5244703" cy="22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C61BC-ED78-4167-A476-211FAABA1354}"/>
              </a:ext>
            </a:extLst>
          </p:cNvPr>
          <p:cNvSpPr txBox="1"/>
          <p:nvPr/>
        </p:nvSpPr>
        <p:spPr>
          <a:xfrm>
            <a:off x="5207582" y="3466010"/>
            <a:ext cx="139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Тейглах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6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BE7818-52E0-496A-93D0-76B330A9BA97}"/>
              </a:ext>
            </a:extLst>
          </p:cNvPr>
          <p:cNvSpPr/>
          <p:nvPr/>
        </p:nvSpPr>
        <p:spPr>
          <a:xfrm>
            <a:off x="73082" y="2220173"/>
            <a:ext cx="12045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ПОЛИКУЛЬТУРНОЕ ПРОСТРАНСТВО ЛИЦЕЯ</a:t>
            </a:r>
          </a:p>
        </p:txBody>
      </p:sp>
      <p:pic>
        <p:nvPicPr>
          <p:cNvPr id="24578" name="Picture 2" descr="Картинки по запросу флаг россии">
            <a:extLst>
              <a:ext uri="{FF2B5EF4-FFF2-40B4-BE49-F238E27FC236}">
                <a16:creationId xmlns:a16="http://schemas.microsoft.com/office/drawing/2014/main" id="{CAE7EF6E-8E3D-4911-B10F-C69306C0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1" y="272043"/>
            <a:ext cx="21621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Картинки по запросу флаг армении">
            <a:extLst>
              <a:ext uri="{FF2B5EF4-FFF2-40B4-BE49-F238E27FC236}">
                <a16:creationId xmlns:a16="http://schemas.microsoft.com/office/drawing/2014/main" id="{63246248-D793-46B3-8195-1609AE9B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4" y="281997"/>
            <a:ext cx="2162174" cy="14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Картинки по запросу флаг грузии">
            <a:extLst>
              <a:ext uri="{FF2B5EF4-FFF2-40B4-BE49-F238E27FC236}">
                <a16:creationId xmlns:a16="http://schemas.microsoft.com/office/drawing/2014/main" id="{F0F07302-F783-4A7B-B9D4-E115AE53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11" y="281997"/>
            <a:ext cx="216736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Картинки по запросу флаг греков">
            <a:extLst>
              <a:ext uri="{FF2B5EF4-FFF2-40B4-BE49-F238E27FC236}">
                <a16:creationId xmlns:a16="http://schemas.microsoft.com/office/drawing/2014/main" id="{D56773CC-6FB3-4BAC-89C8-611A2BE14B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695157" cy="16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Flag of Greece.svg">
            <a:extLst>
              <a:ext uri="{FF2B5EF4-FFF2-40B4-BE49-F238E27FC236}">
                <a16:creationId xmlns:a16="http://schemas.microsoft.com/office/drawing/2014/main" id="{E6DCEEF4-0E86-46A1-A390-BDC73C5D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4" y="4741862"/>
            <a:ext cx="2162174" cy="14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Картинки по запросу флаг евреев">
            <a:extLst>
              <a:ext uri="{FF2B5EF4-FFF2-40B4-BE49-F238E27FC236}">
                <a16:creationId xmlns:a16="http://schemas.microsoft.com/office/drawing/2014/main" id="{0993DE5E-B6C9-4E21-A0EC-68C253A3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1" y="4593551"/>
            <a:ext cx="2162174" cy="15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Картинки по запросу флаг узбекистана">
            <a:extLst>
              <a:ext uri="{FF2B5EF4-FFF2-40B4-BE49-F238E27FC236}">
                <a16:creationId xmlns:a16="http://schemas.microsoft.com/office/drawing/2014/main" id="{1D10D7C4-2F7B-46A4-9D47-BFA4754C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02" y="4741862"/>
            <a:ext cx="2162174" cy="14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9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64CC45-BEAE-474B-A310-76E50E933985}"/>
              </a:ext>
            </a:extLst>
          </p:cNvPr>
          <p:cNvSpPr/>
          <p:nvPr/>
        </p:nvSpPr>
        <p:spPr>
          <a:xfrm>
            <a:off x="679935" y="613787"/>
            <a:ext cx="10832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  воспитание гуманистической личности;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  внедрение в практику поведения школьников стандартов и культуры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толерантного поведения;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  овладение школьниками культурами национальной, российской,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общечеловеческой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A686F6-1149-4D9F-8A1C-3C956BBDD8FF}"/>
              </a:ext>
            </a:extLst>
          </p:cNvPr>
          <p:cNvSpPr/>
          <p:nvPr/>
        </p:nvSpPr>
        <p:spPr>
          <a:xfrm>
            <a:off x="804095" y="4052811"/>
            <a:ext cx="1058380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начальной школы</a:t>
            </a:r>
          </a:p>
          <a:p>
            <a:pPr marL="5143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</a:t>
            </a:r>
          </a:p>
          <a:p>
            <a:pPr marL="5143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</a:t>
            </a:r>
          </a:p>
          <a:p>
            <a:pPr marL="5143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сетевого взаимодействия: храм Иоанна Кронштадтского.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1D5731-812B-4DAE-BF7B-1EC07C0C6382}"/>
              </a:ext>
            </a:extLst>
          </p:cNvPr>
          <p:cNvSpPr/>
          <p:nvPr/>
        </p:nvSpPr>
        <p:spPr>
          <a:xfrm>
            <a:off x="3451272" y="3323115"/>
            <a:ext cx="5092505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4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C9A31A-24C3-41EF-AAFE-A3634493E567}"/>
              </a:ext>
            </a:extLst>
          </p:cNvPr>
          <p:cNvSpPr/>
          <p:nvPr/>
        </p:nvSpPr>
        <p:spPr>
          <a:xfrm>
            <a:off x="4203890" y="107583"/>
            <a:ext cx="3784209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50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640F7-BA6C-4644-9B26-7D39BC1B6248}"/>
              </a:ext>
            </a:extLst>
          </p:cNvPr>
          <p:cNvSpPr txBox="1"/>
          <p:nvPr/>
        </p:nvSpPr>
        <p:spPr>
          <a:xfrm>
            <a:off x="211016" y="61200"/>
            <a:ext cx="11015662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2B2C9-37FE-4ACC-8F8A-0BBD1FD6203F}"/>
              </a:ext>
            </a:extLst>
          </p:cNvPr>
          <p:cNvSpPr txBox="1"/>
          <p:nvPr/>
        </p:nvSpPr>
        <p:spPr>
          <a:xfrm>
            <a:off x="363416" y="1030288"/>
            <a:ext cx="1101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генеалогического древа семьи</a:t>
            </a:r>
          </a:p>
        </p:txBody>
      </p:sp>
      <p:pic>
        <p:nvPicPr>
          <p:cNvPr id="22530" name="Picture 2" descr="Картинки по запросу работы детей генеалогические деревья">
            <a:extLst>
              <a:ext uri="{FF2B5EF4-FFF2-40B4-BE49-F238E27FC236}">
                <a16:creationId xmlns:a16="http://schemas.microsoft.com/office/drawing/2014/main" id="{121A590E-1F35-4F0E-9713-D1E64E81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2" y="1865312"/>
            <a:ext cx="52863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Картинки по запросу работы детей генеалогические деревья">
            <a:extLst>
              <a:ext uri="{FF2B5EF4-FFF2-40B4-BE49-F238E27FC236}">
                <a16:creationId xmlns:a16="http://schemas.microsoft.com/office/drawing/2014/main" id="{91958470-4097-47E2-9E9E-F4A16B031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86" y="1814838"/>
            <a:ext cx="3347769" cy="44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0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3223-2DD7-499B-AF76-E0F141CA1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7740A-7376-4982-867E-AF54FD6C1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изайн слайдов светло зеленые">
            <a:extLst>
              <a:ext uri="{FF2B5EF4-FFF2-40B4-BE49-F238E27FC236}">
                <a16:creationId xmlns:a16="http://schemas.microsoft.com/office/drawing/2014/main" id="{F60764E5-B4F5-471C-B6EC-249BEE9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пол, внутренний, человек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18BEDDB-A8B1-4F89-A955-9F2829BA7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5" y="440339"/>
            <a:ext cx="3167576" cy="5631246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269B2D9-9C04-4412-99D1-C52F89331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36" y="440339"/>
            <a:ext cx="3167576" cy="5631246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ол, стена, внутренний, игру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17428DE-79CB-42CC-AFE1-811D90497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5" y="407002"/>
            <a:ext cx="3237905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255</Words>
  <Application>Microsoft Office PowerPoint</Application>
  <PresentationFormat>Широкоэкранный</PresentationFormat>
  <Paragraphs>69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Бармута</dc:creator>
  <cp:lastModifiedBy>Бармута</cp:lastModifiedBy>
  <cp:revision>12</cp:revision>
  <dcterms:created xsi:type="dcterms:W3CDTF">2017-11-21T22:04:38Z</dcterms:created>
  <dcterms:modified xsi:type="dcterms:W3CDTF">2017-11-21T23:54:01Z</dcterms:modified>
</cp:coreProperties>
</file>