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9" r:id="rId2"/>
    <p:sldId id="256" r:id="rId3"/>
    <p:sldId id="276" r:id="rId4"/>
    <p:sldId id="257" r:id="rId5"/>
    <p:sldId id="265" r:id="rId6"/>
    <p:sldId id="268" r:id="rId7"/>
    <p:sldId id="275" r:id="rId8"/>
    <p:sldId id="271" r:id="rId9"/>
    <p:sldId id="272" r:id="rId10"/>
    <p:sldId id="273" r:id="rId11"/>
    <p:sldId id="266" r:id="rId12"/>
    <p:sldId id="274" r:id="rId13"/>
    <p:sldId id="258" r:id="rId14"/>
    <p:sldId id="259" r:id="rId15"/>
    <p:sldId id="267" r:id="rId16"/>
    <p:sldId id="264" r:id="rId17"/>
    <p:sldId id="263" r:id="rId18"/>
    <p:sldId id="262" r:id="rId19"/>
    <p:sldId id="26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4EB4C-3134-4D0F-84D0-58E723C3CC87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4D6BD-91ED-4A42-B0DC-DC40DBECD9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6891F-1E3D-4C0A-ACBA-04F15A44D84E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661F8-F0EA-4FA4-9460-07E1B3768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BEF32-6B76-497F-8024-6797EB79A424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F4170-3E20-41C9-B81D-E44338715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4A648-2E2D-4A17-91DC-DF75DD3358FB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A447B-45D7-4D31-A755-A821B1B5C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8418393-4B08-4E2F-AD62-42D87288D628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9049EE7-FA79-4870-9013-3762CB70C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81238-25EB-42D3-8FDC-C88E7B9EAFEE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7C260-6A2A-431F-AF2D-242DDC4B3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61A8F-D60A-41C5-A324-77EBA2F3EA3B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EABDB-D211-4B3D-B143-13DBC8BCD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418BB-C825-4FFC-8585-5E94D029825D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F0128-C2C6-40E9-8EFD-0437816FB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6F97740-9287-4687-BC50-331669C904E2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556B441-F7C3-40FB-A36B-ADB7A8384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8DD67-6034-4ADB-8DF1-711EDB344638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88411-A238-41FE-A8AF-F671D3530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DCB4EB3-7D35-45B1-98EC-DBBAE2F19BB4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80D2265-2082-4109-8B38-A69804086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4DC25E5-46B4-4F49-8BDC-F2CBC28CC7B4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8C08291-19C0-4013-B1E7-E559731F3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275338-EC59-4F46-9C60-391F87A2B97C}" type="datetimeFigureOut">
              <a:rPr lang="ru-RU"/>
              <a:pPr>
                <a:defRPr/>
              </a:pPr>
              <a:t>04.09.2017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0D4FF4-DA74-44BC-861B-88CB17530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0" r:id="rId5"/>
    <p:sldLayoutId id="2147483675" r:id="rId6"/>
    <p:sldLayoutId id="2147483669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ый треугольник 4"/>
          <p:cNvSpPr/>
          <p:nvPr/>
        </p:nvSpPr>
        <p:spPr>
          <a:xfrm flipV="1">
            <a:off x="0" y="0"/>
            <a:ext cx="8001000" cy="6858000"/>
          </a:xfrm>
          <a:prstGeom prst="rtTriangle">
            <a:avLst/>
          </a:prstGeom>
          <a:blipFill dpi="0" rotWithShape="1">
            <a:blip r:embed="rId2" cstate="print">
              <a:alphaModFix amt="94000"/>
            </a:blip>
            <a:srcRect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33795" name="Прямоугольник 6"/>
          <p:cNvGrpSpPr>
            <a:grpSpLocks/>
          </p:cNvGrpSpPr>
          <p:nvPr/>
        </p:nvGrpSpPr>
        <p:grpSpPr bwMode="auto">
          <a:xfrm>
            <a:off x="-180975" y="-387350"/>
            <a:ext cx="8448675" cy="7564438"/>
            <a:chOff x="-188" y="-230"/>
            <a:chExt cx="5322" cy="4765"/>
          </a:xfrm>
        </p:grpSpPr>
        <p:pic>
          <p:nvPicPr>
            <p:cNvPr id="33796" name="Прямоугольник 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88" y="-230"/>
              <a:ext cx="5322" cy="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797" name="Text Box 5"/>
            <p:cNvSpPr txBox="1">
              <a:spLocks noChangeArrowheads="1"/>
            </p:cNvSpPr>
            <p:nvPr/>
          </p:nvSpPr>
          <p:spPr bwMode="auto">
            <a:xfrm rot="2909617">
              <a:off x="2431" y="-1134"/>
              <a:ext cx="88" cy="6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  <a:ea typeface="MS Gothic" pitchFamily="49" charset="-128"/>
              </a:endParaRPr>
            </a:p>
          </p:txBody>
        </p:sp>
      </p:grpSp>
      <p:sp>
        <p:nvSpPr>
          <p:cNvPr id="12" name="TextBox 10"/>
          <p:cNvSpPr txBox="1"/>
          <p:nvPr/>
        </p:nvSpPr>
        <p:spPr>
          <a:xfrm rot="20983810">
            <a:off x="1408113" y="4186238"/>
            <a:ext cx="185737" cy="2246312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0" b="1" dirty="0">
              <a:solidFill>
                <a:srgbClr val="F579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3799" name="Picture 3" descr="H:\Documents and Settings\Aida\Рабочий стол\НОвая ГРАФИКА сборник\КАРТИНКИ СБОРНИК_ школьные\s4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20688"/>
            <a:ext cx="4176713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Заголовок 1"/>
          <p:cNvSpPr txBox="1">
            <a:spLocks/>
          </p:cNvSpPr>
          <p:nvPr/>
        </p:nvSpPr>
        <p:spPr bwMode="auto">
          <a:xfrm rot="-2359255">
            <a:off x="2647950" y="2698750"/>
            <a:ext cx="5903913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pPr algn="ctr"/>
            <a:r>
              <a:rPr lang="ru-RU" sz="6000" b="1">
                <a:solidFill>
                  <a:srgbClr val="72AF2F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Русский</a:t>
            </a:r>
          </a:p>
          <a:p>
            <a:pPr algn="ctr"/>
            <a:r>
              <a:rPr lang="ru-RU" sz="6000" b="1">
                <a:solidFill>
                  <a:srgbClr val="72AF2F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язык</a:t>
            </a:r>
          </a:p>
        </p:txBody>
      </p:sp>
      <p:pic>
        <p:nvPicPr>
          <p:cNvPr id="33801" name="Picture 10" descr="http://antalpiti.ru/files/99604/urok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260350"/>
            <a:ext cx="142875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 bwMode="auto">
          <a:xfrm>
            <a:off x="3708400" y="260350"/>
            <a:ext cx="2016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3200" b="1" i="1">
                <a:solidFill>
                  <a:srgbClr val="FF0000"/>
                </a:solidFill>
                <a:latin typeface="Cambria" pitchFamily="18" charset="0"/>
              </a:rPr>
              <a:t>Упр. 4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812360" y="6287569"/>
            <a:ext cx="1331640" cy="447919"/>
          </a:xfrm>
          <a:prstGeom prst="rect">
            <a:avLst/>
          </a:prstGeom>
          <a:noFill/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fontAlgn="auto">
              <a:buFont typeface="Georgia" pitchFamily="18" charset="0"/>
              <a:buNone/>
              <a:defRPr/>
            </a:pPr>
            <a:r>
              <a:rPr lang="ru-RU" sz="20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с</a:t>
            </a:r>
            <a:r>
              <a:rPr lang="ru-RU" sz="2000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тр. </a:t>
            </a:r>
            <a:r>
              <a:rPr lang="ru-RU" sz="20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8</a:t>
            </a:r>
            <a:r>
              <a:rPr lang="ru-RU" sz="2000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– 9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38150" y="765175"/>
            <a:ext cx="8280400" cy="1800225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 fontAlgn="auto">
              <a:buFont typeface="Georgia" pitchFamily="18" charset="0"/>
              <a:buNone/>
              <a:defRPr/>
            </a:pP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Что такое родина? Это весь народ, его история, его культура, его язык, его характер.</a:t>
            </a:r>
            <a:endParaRPr lang="ru-RU" sz="2800" b="1" i="1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2357422" y="4214818"/>
            <a:ext cx="17891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3200" b="1" i="1" dirty="0">
                <a:solidFill>
                  <a:srgbClr val="FF0000"/>
                </a:solidFill>
                <a:latin typeface="Cambria" pitchFamily="18" charset="0"/>
              </a:rPr>
              <a:t>Упр. 5</a:t>
            </a:r>
          </a:p>
        </p:txBody>
      </p:sp>
      <p:pic>
        <p:nvPicPr>
          <p:cNvPr id="1026" name="Picture 2" descr="http://im8-tub-ru.yandex.net/i?id=337465919-3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214554"/>
            <a:ext cx="2592388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2"/>
          <p:cNvSpPr txBox="1">
            <a:spLocks/>
          </p:cNvSpPr>
          <p:nvPr/>
        </p:nvSpPr>
        <p:spPr bwMode="auto">
          <a:xfrm>
            <a:off x="3786182" y="4286256"/>
            <a:ext cx="17891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</a:rPr>
              <a:t>Устно</a:t>
            </a:r>
            <a:endParaRPr lang="ru-RU" sz="3200" b="1" i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10" name="Picture 8" descr="http://img0.liveinternet.ru/images/attach/c/2/69/490/69490760_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86058"/>
            <a:ext cx="1857388" cy="381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1315808851_2011-09-12_1025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0"/>
            <a:ext cx="5689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2286016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Дома</a:t>
            </a:r>
            <a:endParaRPr lang="ru-RU" sz="5400" b="1" dirty="0"/>
          </a:p>
        </p:txBody>
      </p:sp>
      <p:pic>
        <p:nvPicPr>
          <p:cNvPr id="4" name="Picture 6" descr="http://img0.liveinternet.ru/images/attach/c/2/69/490/69490753_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85992"/>
            <a:ext cx="21558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57422" y="2000240"/>
            <a:ext cx="5614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Слов. с. 9 упр.6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200" b="1" cap="none" smtClean="0">
                <a:solidFill>
                  <a:srgbClr val="E75C01"/>
                </a:solidFill>
                <a:latin typeface="Times New Roman" pitchFamily="18" charset="0"/>
                <a:cs typeface="Times New Roman" pitchFamily="18" charset="0"/>
              </a:rPr>
              <a:t>ПОВТОРЕНИЕ – МАТЬ УЧЕНИЯ!</a:t>
            </a:r>
            <a:r>
              <a:rPr lang="ru-RU" sz="1800" cap="none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cap="none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none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ВЫДЕЛИ КОРЕНЬ. ВСТАВЬ ПРОПУЩЕННЫЕ БУКВЫ. УСТНО ПОДБЕРИ ПРОВЕРОЧНЫЕ СЛОВА.</a:t>
            </a:r>
            <a:endParaRPr lang="ru-RU" sz="1800" b="1" cap="none" smtClean="0">
              <a:solidFill>
                <a:srgbClr val="E75C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sz="quarter" idx="1"/>
          </p:nvPr>
        </p:nvSpPr>
        <p:spPr>
          <a:xfrm>
            <a:off x="755650" y="2205038"/>
            <a:ext cx="2757488" cy="44656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н__чной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кр__чать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х__лодный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г__лодный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п__сьмо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сл__ненок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м__ряк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с__довник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ч__стота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л__сенок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д__машний</a:t>
            </a:r>
          </a:p>
        </p:txBody>
      </p:sp>
      <p:sp>
        <p:nvSpPr>
          <p:cNvPr id="16387" name="Содержимое 3"/>
          <p:cNvSpPr>
            <a:spLocks noGrp="1"/>
          </p:cNvSpPr>
          <p:nvPr>
            <p:ph sz="quarter" idx="2"/>
          </p:nvPr>
        </p:nvSpPr>
        <p:spPr>
          <a:xfrm>
            <a:off x="3419475" y="2205038"/>
            <a:ext cx="2641600" cy="44481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шу__ка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ша__ка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сугро__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гри__ки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стол__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ястре__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гри__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ду__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оши__ка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зу__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клю__</a:t>
            </a:r>
          </a:p>
        </p:txBody>
      </p:sp>
      <p:sp>
        <p:nvSpPr>
          <p:cNvPr id="16388" name="Содержимое 3"/>
          <p:cNvSpPr txBox="1">
            <a:spLocks/>
          </p:cNvSpPr>
          <p:nvPr/>
        </p:nvSpPr>
        <p:spPr bwMode="auto">
          <a:xfrm>
            <a:off x="5724525" y="2276475"/>
            <a:ext cx="264160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на ла__ках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цара__ки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ре__ка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сер__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зу__ки</a:t>
            </a:r>
          </a:p>
          <a:p>
            <a:pPr marL="273050" indent="-273050"/>
            <a:r>
              <a:rPr lang="ru-RU" sz="2000" b="1">
                <a:latin typeface="Times New Roman" pitchFamily="18" charset="0"/>
                <a:cs typeface="Times New Roman" pitchFamily="18" charset="0"/>
              </a:rPr>
              <a:t>гря__ка</a:t>
            </a:r>
          </a:p>
          <a:p>
            <a:pPr marL="273050" indent="-273050"/>
            <a:r>
              <a:rPr lang="ru-RU" sz="2000" b="1">
                <a:latin typeface="Times New Roman" pitchFamily="18" charset="0"/>
                <a:cs typeface="Times New Roman" pitchFamily="18" charset="0"/>
              </a:rPr>
              <a:t>в__селый</a:t>
            </a:r>
          </a:p>
          <a:p>
            <a:pPr marL="273050" indent="-273050"/>
            <a:r>
              <a:rPr lang="ru-RU" sz="2000" b="1">
                <a:latin typeface="Times New Roman" pitchFamily="18" charset="0"/>
                <a:cs typeface="Times New Roman" pitchFamily="18" charset="0"/>
              </a:rPr>
              <a:t>з__мля</a:t>
            </a:r>
          </a:p>
          <a:p>
            <a:pPr marL="273050" indent="-273050"/>
            <a:r>
              <a:rPr lang="ru-RU" sz="2000" b="1">
                <a:latin typeface="Times New Roman" pitchFamily="18" charset="0"/>
                <a:cs typeface="Times New Roman" pitchFamily="18" charset="0"/>
              </a:rPr>
              <a:t>с__сновый</a:t>
            </a:r>
          </a:p>
          <a:p>
            <a:pPr marL="273050" indent="-273050"/>
            <a:r>
              <a:rPr lang="ru-RU" sz="2000" b="1">
                <a:latin typeface="Times New Roman" pitchFamily="18" charset="0"/>
                <a:cs typeface="Times New Roman" pitchFamily="18" charset="0"/>
              </a:rPr>
              <a:t>гн__здо</a:t>
            </a:r>
          </a:p>
          <a:p>
            <a:pPr marL="273050" indent="-273050"/>
            <a:r>
              <a:rPr lang="ru-RU" sz="2000" b="1">
                <a:latin typeface="Times New Roman" pitchFamily="18" charset="0"/>
                <a:cs typeface="Times New Roman" pitchFamily="18" charset="0"/>
              </a:rPr>
              <a:t>варе__ки</a:t>
            </a:r>
          </a:p>
          <a:p>
            <a:pPr marL="273050" indent="-273050"/>
            <a:r>
              <a:rPr lang="ru-RU" sz="2000" b="1">
                <a:latin typeface="Times New Roman" pitchFamily="18" charset="0"/>
                <a:cs typeface="Times New Roman" pitchFamily="18" charset="0"/>
              </a:rPr>
              <a:t>площа__ка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939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3200" b="1" cap="none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ПОДБЕРИ ДРУГУЮ ФОРМУ ЭТОГО ЖЕ СЛОВА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1557338"/>
            <a:ext cx="7686675" cy="4572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600" smtClean="0"/>
              <a:t>Лист, лес, дом, книга, ученик, яблоко</a:t>
            </a:r>
          </a:p>
          <a:p>
            <a:pPr eaLnBrk="1" hangingPunct="1">
              <a:buFont typeface="Wingdings" pitchFamily="2" charset="2"/>
              <a:buNone/>
            </a:pPr>
            <a:endParaRPr lang="ru-RU" sz="4000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Подбери родственные слова</a:t>
            </a:r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Лист, лес, дом, сад, яблоко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36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0"/>
            <a:ext cx="671353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kor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0"/>
            <a:ext cx="55705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Pamytk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0"/>
            <a:ext cx="55721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Pamytka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0"/>
            <a:ext cx="5495925" cy="6767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orfograf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8569325" cy="6416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C:\Documents and Settings\Admin\Рабочий стол\правила-русского-язы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75" y="0"/>
            <a:ext cx="8874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258888" y="620713"/>
            <a:ext cx="3500437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3600" cap="none" smtClean="0">
                <a:solidFill>
                  <a:srgbClr val="0070C0"/>
                </a:solidFill>
              </a:rPr>
              <a:t>РУССКИЙ ЯЗЫК</a:t>
            </a: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8888" y="1268413"/>
            <a:ext cx="3857625" cy="3732212"/>
          </a:xfrm>
        </p:spPr>
        <p:txBody>
          <a:bodyPr/>
          <a:lstStyle/>
          <a:p>
            <a:pPr algn="ctr" eaLnBrk="1" hangingPunct="1"/>
            <a:endParaRPr lang="en-US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ru-RU" smtClean="0">
                <a:solidFill>
                  <a:srgbClr val="FF0000"/>
                </a:solidFill>
              </a:rPr>
              <a:t>Прозвенел звонок веселый, </a:t>
            </a:r>
          </a:p>
          <a:p>
            <a:pPr algn="ctr" eaLnBrk="1" hangingPunct="1"/>
            <a:r>
              <a:rPr lang="ru-RU" smtClean="0">
                <a:solidFill>
                  <a:srgbClr val="FF0000"/>
                </a:solidFill>
              </a:rPr>
              <a:t>Начинаем наш урок!</a:t>
            </a:r>
          </a:p>
          <a:p>
            <a:pPr algn="ctr" eaLnBrk="1" hangingPunct="1"/>
            <a:r>
              <a:rPr lang="ru-RU" smtClean="0">
                <a:solidFill>
                  <a:srgbClr val="FF0000"/>
                </a:solidFill>
              </a:rPr>
              <a:t>Любознательные дети</a:t>
            </a:r>
          </a:p>
          <a:p>
            <a:pPr algn="ctr" eaLnBrk="1" hangingPunct="1"/>
            <a:r>
              <a:rPr lang="ru-RU" smtClean="0">
                <a:solidFill>
                  <a:srgbClr val="FF0000"/>
                </a:solidFill>
              </a:rPr>
              <a:t>Хотят знать про все на свете.</a:t>
            </a:r>
          </a:p>
          <a:p>
            <a:pPr algn="ctr" eaLnBrk="1" hangingPunct="1"/>
            <a:r>
              <a:rPr lang="ru-RU" smtClean="0">
                <a:solidFill>
                  <a:srgbClr val="FF0000"/>
                </a:solidFill>
              </a:rPr>
              <a:t>А пока проверь, дружок,</a:t>
            </a:r>
          </a:p>
          <a:p>
            <a:pPr algn="ctr" eaLnBrk="1" hangingPunct="1"/>
            <a:r>
              <a:rPr lang="ru-RU" smtClean="0">
                <a:solidFill>
                  <a:srgbClr val="FF0000"/>
                </a:solidFill>
              </a:rPr>
              <a:t>Ты готов начать урок?</a:t>
            </a:r>
          </a:p>
          <a:p>
            <a:pPr algn="ctr" eaLnBrk="1" hangingPunct="1"/>
            <a:r>
              <a:rPr lang="ru-RU" smtClean="0">
                <a:solidFill>
                  <a:srgbClr val="FF0000"/>
                </a:solidFill>
              </a:rPr>
              <a:t>Все ль на месте, все ль в порядке:</a:t>
            </a:r>
          </a:p>
          <a:p>
            <a:pPr algn="ctr" eaLnBrk="1" hangingPunct="1"/>
            <a:r>
              <a:rPr lang="ru-RU" smtClean="0">
                <a:solidFill>
                  <a:srgbClr val="FF0000"/>
                </a:solidFill>
              </a:rPr>
              <a:t>Ручка, книжки и тетрадки?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3844A00-952A-43EA-84DE-39BB13B3417B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04.09.2017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Номер слайда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11D483C-0039-4FA6-AD4D-FECF43294319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8191" y="519411"/>
            <a:ext cx="877144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ПРАВИЛА ПОВЕДЕНИЯ НА УРОКЕ</a:t>
            </a:r>
          </a:p>
        </p:txBody>
      </p:sp>
      <p:sp>
        <p:nvSpPr>
          <p:cNvPr id="32773" name="Прямоугольник 10"/>
          <p:cNvSpPr>
            <a:spLocks noChangeArrowheads="1"/>
          </p:cNvSpPr>
          <p:nvPr/>
        </p:nvSpPr>
        <p:spPr bwMode="auto">
          <a:xfrm>
            <a:off x="684213" y="1341438"/>
            <a:ext cx="820896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 уроке будь старательным,</a:t>
            </a:r>
          </a:p>
          <a:p>
            <a:pPr algn="just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Будь спокойным и внимательным.</a:t>
            </a:r>
          </a:p>
          <a:p>
            <a:pPr algn="just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Всё пиши, не отставая,</a:t>
            </a:r>
          </a:p>
          <a:p>
            <a:pPr algn="just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Слушай, не перебивая.</a:t>
            </a:r>
          </a:p>
          <a:p>
            <a:pPr algn="just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Говори всё чётко, внятно, </a:t>
            </a:r>
          </a:p>
          <a:p>
            <a:pPr algn="just"/>
            <a:r>
              <a:rPr lang="ru-RU" sz="4000">
                <a:latin typeface="Times New Roman" pitchFamily="18" charset="0"/>
                <a:cs typeface="Times New Roman" pitchFamily="18" charset="0"/>
              </a:rPr>
              <a:t>Чтобы было всем понятно.</a:t>
            </a:r>
          </a:p>
          <a:p>
            <a:pPr algn="just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Если хочешь отвечать, </a:t>
            </a:r>
          </a:p>
          <a:p>
            <a:pPr algn="just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Надо руку поднимать.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Чистописание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338" name="Содержимое 2"/>
          <p:cNvSpPr>
            <a:spLocks noGrp="1"/>
          </p:cNvSpPr>
          <p:nvPr>
            <p:ph sz="quarter" idx="1"/>
          </p:nvPr>
        </p:nvSpPr>
        <p:spPr>
          <a:xfrm>
            <a:off x="395288" y="1844675"/>
            <a:ext cx="5400675" cy="31003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Я тетрадь свою открою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И наклонно положу.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Я, друзья, от вас не скрою: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Ручку правильно держу.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Сяду прямо, не согнусь,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За работу я возьмусь!</a:t>
            </a:r>
          </a:p>
        </p:txBody>
      </p:sp>
      <p:pic>
        <p:nvPicPr>
          <p:cNvPr id="14339" name="Picture 2" descr="C:\Documents and Settings\Admin\Рабочий стол\презентации\02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1357313"/>
            <a:ext cx="30003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%D1%80%D1%83%D1%81%D1%81%D0%BA%D0%B8%D0%B9%2B1%2B%D0%BA%D0%BB%2B%D0%BE%D0%B1%D1%80%D0%B0%D0%B7%D0%B5%D1%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0"/>
            <a:ext cx="5688012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8640762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Чистописание</a:t>
            </a:r>
            <a:endParaRPr lang="ru-RU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429684" cy="436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на Николаевна\Pictures\MP Navigator EX\2013_09_01\2013_09_01\IMG_0003_NEW_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08050"/>
            <a:ext cx="8748712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2"/>
          <p:cNvSpPr txBox="1">
            <a:spLocks/>
          </p:cNvSpPr>
          <p:nvPr/>
        </p:nvSpPr>
        <p:spPr bwMode="auto">
          <a:xfrm>
            <a:off x="468313" y="115888"/>
            <a:ext cx="71278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3200" b="1" i="1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Урок  2. </a:t>
            </a:r>
            <a:r>
              <a:rPr lang="ru-RU" sz="3200" b="1" i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Наш родной язык – русский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812360" y="6287569"/>
            <a:ext cx="1331640" cy="447919"/>
          </a:xfrm>
          <a:prstGeom prst="rect">
            <a:avLst/>
          </a:prstGeom>
          <a:noFill/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fontAlgn="auto">
              <a:buFont typeface="Georgia" pitchFamily="18" charset="0"/>
              <a:buNone/>
              <a:defRPr/>
            </a:pPr>
            <a:r>
              <a:rPr lang="ru-RU" sz="20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с</a:t>
            </a:r>
            <a:r>
              <a:rPr lang="ru-RU" sz="2000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тр. </a:t>
            </a:r>
            <a:r>
              <a:rPr lang="ru-RU" sz="20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8</a:t>
            </a:r>
            <a:r>
              <a:rPr lang="ru-RU" sz="2000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– 9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460375" y="3068638"/>
            <a:ext cx="18081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3200" b="1" i="1" dirty="0">
                <a:solidFill>
                  <a:srgbClr val="FF0000"/>
                </a:solidFill>
                <a:latin typeface="Cambria" pitchFamily="18" charset="0"/>
              </a:rPr>
              <a:t>Упр. 1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742950" y="3875088"/>
            <a:ext cx="69246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400" b="1" i="1">
                <a:solidFill>
                  <a:srgbClr val="404040"/>
                </a:solidFill>
                <a:latin typeface="Arial Narrow" pitchFamily="34" charset="0"/>
              </a:rPr>
              <a:t>Почему люди не понимают друг друга?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6911975" y="3875088"/>
            <a:ext cx="19081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400" b="1" i="1">
                <a:solidFill>
                  <a:srgbClr val="404040"/>
                </a:solidFill>
                <a:latin typeface="Arial Narrow" pitchFamily="34" charset="0"/>
              </a:rPr>
              <a:t>Почему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179388" y="4322763"/>
            <a:ext cx="7561262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400" b="1" i="1">
                <a:solidFill>
                  <a:srgbClr val="404040"/>
                </a:solidFill>
                <a:latin typeface="Arial Narrow" pitchFamily="34" charset="0"/>
              </a:rPr>
              <a:t>мальчик не может прочитать письмо?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900113" y="4941888"/>
            <a:ext cx="76327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400" b="1" i="1">
                <a:solidFill>
                  <a:srgbClr val="404040"/>
                </a:solidFill>
                <a:latin typeface="Arial Narrow" pitchFamily="34" charset="0"/>
              </a:rPr>
              <a:t>На каком языке ты общаешься с людьми?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323850" y="5300663"/>
            <a:ext cx="7056438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400" b="1" i="1">
                <a:solidFill>
                  <a:srgbClr val="404040"/>
                </a:solidFill>
                <a:latin typeface="Arial Narrow" pitchFamily="34" charset="0"/>
              </a:rPr>
              <a:t>Какой язык для тебя родной?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60375" y="5807075"/>
            <a:ext cx="8143875" cy="490538"/>
          </a:xfrm>
          <a:prstGeom prst="rect">
            <a:avLst/>
          </a:prstGeom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400" b="1" i="1">
                <a:solidFill>
                  <a:srgbClr val="404040"/>
                </a:solidFill>
                <a:latin typeface="Arial Narrow" pitchFamily="34" charset="0"/>
              </a:rPr>
              <a:t>Что для тебя  значит  название «</a:t>
            </a:r>
            <a:r>
              <a:rPr lang="ru-RU" sz="2400" b="1" i="1">
                <a:solidFill>
                  <a:srgbClr val="C3260C"/>
                </a:solidFill>
                <a:latin typeface="Cambria" pitchFamily="18" charset="0"/>
              </a:rPr>
              <a:t>Русский язык</a:t>
            </a:r>
            <a:r>
              <a:rPr lang="ru-RU" sz="2400" b="1" i="1">
                <a:solidFill>
                  <a:srgbClr val="404040"/>
                </a:solidFill>
                <a:latin typeface="Arial Narrow" pitchFamily="34" charset="0"/>
              </a:rPr>
              <a:t>»?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6786578" y="5000636"/>
            <a:ext cx="135732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3200" b="1" i="1" dirty="0">
                <a:solidFill>
                  <a:srgbClr val="FF0000"/>
                </a:solidFill>
                <a:latin typeface="Cambria" pitchFamily="18" charset="0"/>
              </a:rPr>
              <a:t>Упр. </a:t>
            </a:r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</a:rPr>
              <a:t>2</a:t>
            </a:r>
            <a:endParaRPr lang="ru-RU" sz="3200" b="1" i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 bwMode="auto">
          <a:xfrm>
            <a:off x="3554413" y="115888"/>
            <a:ext cx="21701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3200" b="1" i="1">
                <a:solidFill>
                  <a:srgbClr val="FF0000"/>
                </a:solidFill>
                <a:latin typeface="Cambria" pitchFamily="18" charset="0"/>
              </a:rPr>
              <a:t>Упр. 3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812360" y="6287569"/>
            <a:ext cx="1331640" cy="447919"/>
          </a:xfrm>
          <a:prstGeom prst="rect">
            <a:avLst/>
          </a:prstGeom>
          <a:noFill/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fontAlgn="auto">
              <a:buFont typeface="Georgia" pitchFamily="18" charset="0"/>
              <a:buNone/>
              <a:defRPr/>
            </a:pPr>
            <a:r>
              <a:rPr lang="ru-RU" sz="20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с</a:t>
            </a:r>
            <a:r>
              <a:rPr lang="ru-RU" sz="2000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тр. </a:t>
            </a:r>
            <a:r>
              <a:rPr lang="ru-RU" sz="20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8</a:t>
            </a:r>
            <a:r>
              <a:rPr lang="ru-RU" sz="2000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– 9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14282" y="1071546"/>
            <a:ext cx="8620125" cy="1087431"/>
          </a:xfrm>
          <a:prstGeom prst="rect">
            <a:avLst/>
          </a:prstGeom>
        </p:spPr>
        <p:txBody>
          <a:bodyPr/>
          <a:lstStyle/>
          <a:p>
            <a:pPr marL="44450" algn="just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800" b="1" i="1" dirty="0" smtClean="0">
                <a:solidFill>
                  <a:srgbClr val="31489F"/>
                </a:solidFill>
                <a:latin typeface="Cambria" pitchFamily="18" charset="0"/>
              </a:rPr>
              <a:t>Русский </a:t>
            </a:r>
            <a:r>
              <a:rPr lang="ru-RU" sz="2800" b="1" i="1" dirty="0">
                <a:solidFill>
                  <a:srgbClr val="31489F"/>
                </a:solidFill>
                <a:latin typeface="Cambria" pitchFamily="18" charset="0"/>
              </a:rPr>
              <a:t>язык – родной язык русского народа</a:t>
            </a:r>
            <a:r>
              <a:rPr lang="ru-RU" sz="2800" b="1" i="1" dirty="0" smtClean="0">
                <a:solidFill>
                  <a:srgbClr val="31489F"/>
                </a:solidFill>
                <a:latin typeface="Cambria" pitchFamily="18" charset="0"/>
              </a:rPr>
              <a:t>..</a:t>
            </a:r>
            <a:endParaRPr lang="ru-RU" sz="2800" b="1" i="1" dirty="0">
              <a:solidFill>
                <a:srgbClr val="31489F"/>
              </a:solidFill>
              <a:latin typeface="Cambria" pitchFamily="18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214282" y="2143116"/>
            <a:ext cx="864235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800" b="1" i="1" dirty="0">
                <a:solidFill>
                  <a:srgbClr val="404040"/>
                </a:solidFill>
                <a:latin typeface="Arial Narrow" pitchFamily="34" charset="0"/>
              </a:rPr>
              <a:t>      </a:t>
            </a:r>
            <a:r>
              <a:rPr lang="ru-RU" sz="2400" b="1" i="1" dirty="0">
                <a:solidFill>
                  <a:srgbClr val="404040"/>
                </a:solidFill>
                <a:latin typeface="Arial Narrow" pitchFamily="34" charset="0"/>
              </a:rPr>
              <a:t>Найди словарные слова. Поставь знаки ударения, подчеркни буквы гласных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428596" y="4286256"/>
            <a:ext cx="82296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3600" b="1" i="1" dirty="0">
                <a:solidFill>
                  <a:srgbClr val="7030A0"/>
                </a:solidFill>
                <a:latin typeface="Cambria" pitchFamily="18" charset="0"/>
              </a:rPr>
              <a:t>Русский, язык, русского , народа.</a:t>
            </a:r>
          </a:p>
        </p:txBody>
      </p:sp>
      <p:cxnSp>
        <p:nvCxnSpPr>
          <p:cNvPr id="16" name="Прямая соединительная линия 15"/>
          <p:cNvCxnSpPr>
            <a:cxnSpLocks noChangeShapeType="1"/>
          </p:cNvCxnSpPr>
          <p:nvPr/>
        </p:nvCxnSpPr>
        <p:spPr bwMode="auto">
          <a:xfrm flipV="1">
            <a:off x="1000100" y="4286256"/>
            <a:ext cx="212725" cy="207962"/>
          </a:xfrm>
          <a:prstGeom prst="line">
            <a:avLst/>
          </a:prstGeom>
          <a:noFill/>
          <a:ln w="57150" algn="ctr">
            <a:solidFill>
              <a:srgbClr val="008000"/>
            </a:solidFill>
            <a:round/>
            <a:headEnd/>
            <a:tailEnd/>
          </a:ln>
        </p:spPr>
      </p:cxnSp>
      <p:cxnSp>
        <p:nvCxnSpPr>
          <p:cNvPr id="24" name="Прямая соединительная линия 23"/>
          <p:cNvCxnSpPr>
            <a:cxnSpLocks noChangeShapeType="1"/>
          </p:cNvCxnSpPr>
          <p:nvPr/>
        </p:nvCxnSpPr>
        <p:spPr bwMode="auto">
          <a:xfrm flipV="1">
            <a:off x="3143240" y="4286256"/>
            <a:ext cx="212725" cy="209550"/>
          </a:xfrm>
          <a:prstGeom prst="line">
            <a:avLst/>
          </a:prstGeom>
          <a:noFill/>
          <a:ln w="57150" algn="ctr">
            <a:solidFill>
              <a:srgbClr val="008000"/>
            </a:solidFill>
            <a:round/>
            <a:headEnd/>
            <a:tailEnd/>
          </a:ln>
        </p:spPr>
      </p:cxnSp>
      <p:cxnSp>
        <p:nvCxnSpPr>
          <p:cNvPr id="25" name="Прямая соединительная линия 24"/>
          <p:cNvCxnSpPr>
            <a:cxnSpLocks noChangeShapeType="1"/>
          </p:cNvCxnSpPr>
          <p:nvPr/>
        </p:nvCxnSpPr>
        <p:spPr bwMode="auto">
          <a:xfrm flipV="1">
            <a:off x="4143372" y="4286256"/>
            <a:ext cx="211137" cy="209550"/>
          </a:xfrm>
          <a:prstGeom prst="line">
            <a:avLst/>
          </a:prstGeom>
          <a:noFill/>
          <a:ln w="57150" algn="ctr">
            <a:solidFill>
              <a:srgbClr val="008000"/>
            </a:solidFill>
            <a:round/>
            <a:headEnd/>
            <a:tailEnd/>
          </a:ln>
        </p:spPr>
      </p:cxnSp>
      <p:cxnSp>
        <p:nvCxnSpPr>
          <p:cNvPr id="26" name="Прямая соединительная линия 25"/>
          <p:cNvCxnSpPr>
            <a:cxnSpLocks noChangeShapeType="1"/>
          </p:cNvCxnSpPr>
          <p:nvPr/>
        </p:nvCxnSpPr>
        <p:spPr bwMode="auto">
          <a:xfrm flipV="1">
            <a:off x="6858016" y="4286256"/>
            <a:ext cx="212725" cy="209550"/>
          </a:xfrm>
          <a:prstGeom prst="line">
            <a:avLst/>
          </a:prstGeom>
          <a:noFill/>
          <a:ln w="57150" algn="ctr">
            <a:solidFill>
              <a:srgbClr val="008000"/>
            </a:solidFill>
            <a:round/>
            <a:headEnd/>
            <a:tailEnd/>
          </a:ln>
        </p:spPr>
      </p:cxnSp>
      <p:cxnSp>
        <p:nvCxnSpPr>
          <p:cNvPr id="27" name="Прямая соединительная линия 26"/>
          <p:cNvCxnSpPr/>
          <p:nvPr/>
        </p:nvCxnSpPr>
        <p:spPr>
          <a:xfrm>
            <a:off x="714348" y="4857760"/>
            <a:ext cx="3238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785918" y="4857760"/>
            <a:ext cx="3238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428860" y="4857760"/>
            <a:ext cx="3238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000364" y="4857760"/>
            <a:ext cx="3238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000496" y="4786322"/>
            <a:ext cx="3238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929190" y="4857760"/>
            <a:ext cx="3238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357818" y="4857760"/>
            <a:ext cx="3238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143636" y="4857760"/>
            <a:ext cx="3238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715140" y="4857760"/>
            <a:ext cx="32543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7286644" y="4857760"/>
            <a:ext cx="3238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4" grpId="0" build="p"/>
      <p:bldP spid="1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207</TotalTime>
  <Words>388</Words>
  <PresentationFormat>Экран (4:3)</PresentationFormat>
  <Paragraphs>93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Слайд 1</vt:lpstr>
      <vt:lpstr>РУССКИЙ ЯЗЫК</vt:lpstr>
      <vt:lpstr>Слайд 3</vt:lpstr>
      <vt:lpstr>Чистописание </vt:lpstr>
      <vt:lpstr>Слайд 5</vt:lpstr>
      <vt:lpstr>Слайд 6</vt:lpstr>
      <vt:lpstr>Чистописание</vt:lpstr>
      <vt:lpstr>Слайд 8</vt:lpstr>
      <vt:lpstr>Слайд 9</vt:lpstr>
      <vt:lpstr>Слайд 10</vt:lpstr>
      <vt:lpstr>Слайд 11</vt:lpstr>
      <vt:lpstr>Дома</vt:lpstr>
      <vt:lpstr>ПОВТОРЕНИЕ – МАТЬ УЧЕНИЯ!  ВЫДЕЛИ КОРЕНЬ. ВСТАВЬ ПРОПУЩЕННЫЕ БУКВЫ. УСТНО ПОДБЕРИ ПРОВЕРОЧНЫЕ СЛОВА.</vt:lpstr>
      <vt:lpstr>ПОДБЕРИ ДРУГУЮ ФОРМУ ЭТОГО ЖЕ СЛОВА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k8</cp:lastModifiedBy>
  <cp:revision>26</cp:revision>
  <dcterms:modified xsi:type="dcterms:W3CDTF">2017-09-04T16:49:32Z</dcterms:modified>
</cp:coreProperties>
</file>