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77" r:id="rId2"/>
    <p:sldId id="306" r:id="rId3"/>
    <p:sldId id="307" r:id="rId4"/>
    <p:sldId id="308" r:id="rId5"/>
    <p:sldId id="310" r:id="rId6"/>
    <p:sldId id="311" r:id="rId7"/>
    <p:sldId id="282" r:id="rId8"/>
    <p:sldId id="309" r:id="rId9"/>
    <p:sldId id="270" r:id="rId10"/>
    <p:sldId id="278" r:id="rId11"/>
    <p:sldId id="300" r:id="rId12"/>
    <p:sldId id="317" r:id="rId13"/>
    <p:sldId id="314" r:id="rId14"/>
    <p:sldId id="264" r:id="rId15"/>
    <p:sldId id="316" r:id="rId16"/>
    <p:sldId id="301" r:id="rId17"/>
    <p:sldId id="305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1C5"/>
    <a:srgbClr val="0D0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BF9A05-E415-4C2F-90DD-66391B42B2AC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FD4C54-F593-4714-9F08-0A10F0840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8D0C49-A312-4A7F-9A3E-583FF838DF53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CF09A6-D757-4BEE-9BEF-C9239346F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E8D1-1E04-483A-8249-A7EA69314B17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5BFC-B615-4F74-A666-84877789D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5511-C080-4242-A76E-C6801E491CF1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FF24-F6B5-4328-B5DA-9FF709AA9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635108"/>
            <a:ext cx="780624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91A4-1BCA-42C2-AC36-8B7CBE1F97DC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2109B-1A73-4D03-93EE-918DD6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B2DBD-6CD4-41FC-9396-C7BC3EF8E93F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68C4BC-3A36-423D-A440-3C0A83718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AE23-F6DE-408C-A09E-38269D30EC92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E614E-2D12-4EC8-942A-446E5C880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A4B7-E8A4-4619-96FB-029A52E9B58B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3893-F115-44BA-97C3-81DA6917F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1DE8-8532-47C2-847F-387FD8D9A0C6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C5EA-1C73-42F5-91D6-CCC7583E9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B3093-27A6-491C-BEB7-E3955D0D5F89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F65407-020A-4F64-9CE5-7AADA1510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3B54-07D5-4D4C-91DD-6C7593E03E8A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3D1A-AB04-4D50-9CA6-84C5AC0FC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4DC65A-F343-4BE2-9E19-541C9B563F54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C3F49A-6D32-463B-B619-04103A590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BBA0EB-9410-4D68-8F21-78F9AC1E49FD}" type="datetimeFigureOut">
              <a:rPr lang="ru-RU"/>
              <a:pPr>
                <a:defRPr/>
              </a:pPr>
              <a:t>22.09.2020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307617-6B92-411E-92B2-C4A9479DB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75" r:id="rId3"/>
    <p:sldLayoutId id="2147483668" r:id="rId4"/>
    <p:sldLayoutId id="2147483669" r:id="rId5"/>
    <p:sldLayoutId id="2147483670" r:id="rId6"/>
    <p:sldLayoutId id="2147483676" r:id="rId7"/>
    <p:sldLayoutId id="2147483671" r:id="rId8"/>
    <p:sldLayoutId id="2147483677" r:id="rId9"/>
    <p:sldLayoutId id="2147483672" r:id="rId10"/>
    <p:sldLayoutId id="2147483673" r:id="rId11"/>
    <p:sldLayoutId id="21474836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785813" y="500063"/>
            <a:ext cx="40719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1\Desktop\учебники\6gi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628775"/>
            <a:ext cx="32480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813" y="428625"/>
            <a:ext cx="4071937" cy="5500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шаг%20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355976" y="3090301"/>
            <a:ext cx="3929062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шаг 1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571500" y="1285875"/>
            <a:ext cx="3286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Смайлик растерянный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928688" y="4857750"/>
            <a:ext cx="16208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00063" y="428625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новое знание.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1166" y="1643050"/>
            <a:ext cx="447519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/>
                <a:solidFill>
                  <a:schemeClr val="accent3"/>
                </a:solidFill>
              </a:rPr>
              <a:t>Сравниваем фигуры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357188" y="428625"/>
            <a:ext cx="18288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3" descr="Смайлик растерянный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483768" y="441114"/>
            <a:ext cx="5703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новое знание.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A6EFC1C-D513-44AC-8C78-7D09E5389EC5}"/>
              </a:ext>
            </a:extLst>
          </p:cNvPr>
          <p:cNvSpPr/>
          <p:nvPr/>
        </p:nvSpPr>
        <p:spPr>
          <a:xfrm>
            <a:off x="557208" y="2780928"/>
            <a:ext cx="142875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Стр.34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65793BB-4F84-4AB6-BDEB-9B21AB143836}"/>
              </a:ext>
            </a:extLst>
          </p:cNvPr>
          <p:cNvSpPr/>
          <p:nvPr/>
        </p:nvSpPr>
        <p:spPr>
          <a:xfrm>
            <a:off x="3635896" y="2928295"/>
            <a:ext cx="104333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№ 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392FB-07A4-470E-AC3A-092BCCDB8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5394841"/>
            <a:ext cx="501548" cy="52322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FCF21A0-298A-4F6C-B43C-CC4C4798A0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17412" y="-1043598"/>
            <a:ext cx="29591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FFB63BD-22F6-4416-BC11-E19726521D0F}"/>
              </a:ext>
            </a:extLst>
          </p:cNvPr>
          <p:cNvCxnSpPr>
            <a:cxnSpLocks/>
          </p:cNvCxnSpPr>
          <p:nvPr/>
        </p:nvCxnSpPr>
        <p:spPr>
          <a:xfrm flipV="1">
            <a:off x="7956376" y="5578127"/>
            <a:ext cx="360040" cy="22895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D3A50C-F1FB-4E46-ABEA-2257552D0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640" y="1122285"/>
            <a:ext cx="6228183" cy="27308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2B0316-6B92-472E-AF66-742D51FC8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499" y="3454083"/>
            <a:ext cx="7519222" cy="263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214563" y="5000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</a:p>
        </p:txBody>
      </p:sp>
      <p:pic>
        <p:nvPicPr>
          <p:cNvPr id="26628" name="Рисунок 9" descr="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14398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3" descr="Смайлик растерянный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24328" y="5002326"/>
            <a:ext cx="13192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Дуга 21">
            <a:extLst>
              <a:ext uri="{FF2B5EF4-FFF2-40B4-BE49-F238E27FC236}">
                <a16:creationId xmlns:a16="http://schemas.microsoft.com/office/drawing/2014/main" id="{72F755BA-E1FB-424A-AB24-96716CA653E2}"/>
              </a:ext>
            </a:extLst>
          </p:cNvPr>
          <p:cNvSpPr/>
          <p:nvPr/>
        </p:nvSpPr>
        <p:spPr>
          <a:xfrm>
            <a:off x="6798774" y="6021288"/>
            <a:ext cx="757843" cy="612515"/>
          </a:xfrm>
          <a:prstGeom prst="arc">
            <a:avLst>
              <a:gd name="adj1" fmla="val 11581112"/>
              <a:gd name="adj2" fmla="val 2100080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D1148B-683D-4E31-AE69-E55B15F6E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20" y="2457177"/>
            <a:ext cx="7812360" cy="2545149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1728476-AFE5-4695-8D2E-9742533002E3}"/>
              </a:ext>
            </a:extLst>
          </p:cNvPr>
          <p:cNvCxnSpPr/>
          <p:nvPr/>
        </p:nvCxnSpPr>
        <p:spPr>
          <a:xfrm flipV="1">
            <a:off x="2627784" y="4077072"/>
            <a:ext cx="288032" cy="1621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7EE944A-E1E4-466B-98F2-756075D86721}"/>
              </a:ext>
            </a:extLst>
          </p:cNvPr>
          <p:cNvCxnSpPr/>
          <p:nvPr/>
        </p:nvCxnSpPr>
        <p:spPr>
          <a:xfrm flipV="1">
            <a:off x="6498531" y="4116531"/>
            <a:ext cx="288032" cy="1621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DC4DB472-1516-4F62-888E-B151A0437E7A}"/>
              </a:ext>
            </a:extLst>
          </p:cNvPr>
          <p:cNvCxnSpPr>
            <a:cxnSpLocks/>
          </p:cNvCxnSpPr>
          <p:nvPr/>
        </p:nvCxnSpPr>
        <p:spPr>
          <a:xfrm>
            <a:off x="2627784" y="4239233"/>
            <a:ext cx="288032" cy="1258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006CEF8-B7AD-428D-9C10-9F17F874F500}"/>
              </a:ext>
            </a:extLst>
          </p:cNvPr>
          <p:cNvCxnSpPr>
            <a:cxnSpLocks/>
          </p:cNvCxnSpPr>
          <p:nvPr/>
        </p:nvCxnSpPr>
        <p:spPr>
          <a:xfrm>
            <a:off x="6498531" y="4005064"/>
            <a:ext cx="288032" cy="1114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4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F771F2A-5729-4595-B7FF-78D776FD1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4" y="476671"/>
            <a:ext cx="7772898" cy="58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324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FB666FD-84D5-4DB0-8A71-296F063F2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668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Arc 10">
            <a:extLst>
              <a:ext uri="{FF2B5EF4-FFF2-40B4-BE49-F238E27FC236}">
                <a16:creationId xmlns:a16="http://schemas.microsoft.com/office/drawing/2014/main" id="{1180BF8E-F50D-4E14-9453-48FAE6D050F7}"/>
              </a:ext>
            </a:extLst>
          </p:cNvPr>
          <p:cNvSpPr>
            <a:spLocks/>
          </p:cNvSpPr>
          <p:nvPr/>
        </p:nvSpPr>
        <p:spPr bwMode="auto">
          <a:xfrm rot="1133828" flipH="1" flipV="1">
            <a:off x="3757613" y="1068388"/>
            <a:ext cx="1600200" cy="21351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5164 w 43200"/>
              <a:gd name="T1" fmla="*/ 296 h 43200"/>
              <a:gd name="T2" fmla="*/ 22441 w 43200"/>
              <a:gd name="T3" fmla="*/ 16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0"/>
                  <a:pt x="22160" y="5"/>
                  <a:pt x="22440" y="16"/>
                </a:cubicBezTo>
              </a:path>
              <a:path w="43200" h="43200" stroke="0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0"/>
                  <a:pt x="22160" y="5"/>
                  <a:pt x="22440" y="16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Line 12">
            <a:extLst>
              <a:ext uri="{FF2B5EF4-FFF2-40B4-BE49-F238E27FC236}">
                <a16:creationId xmlns:a16="http://schemas.microsoft.com/office/drawing/2014/main" id="{E1CB8208-EBC3-44A6-851B-D689A07D90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3048000"/>
            <a:ext cx="4572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Arc 13">
            <a:extLst>
              <a:ext uri="{FF2B5EF4-FFF2-40B4-BE49-F238E27FC236}">
                <a16:creationId xmlns:a16="http://schemas.microsoft.com/office/drawing/2014/main" id="{17D2902E-DA8D-45AA-9CC9-C32970BA4B88}"/>
              </a:ext>
            </a:extLst>
          </p:cNvPr>
          <p:cNvSpPr>
            <a:spLocks/>
          </p:cNvSpPr>
          <p:nvPr/>
        </p:nvSpPr>
        <p:spPr bwMode="auto">
          <a:xfrm rot="1208915" flipH="1">
            <a:off x="2774950" y="3100388"/>
            <a:ext cx="2133600" cy="2663825"/>
          </a:xfrm>
          <a:custGeom>
            <a:avLst/>
            <a:gdLst>
              <a:gd name="G0" fmla="+- 21600 0 0"/>
              <a:gd name="G1" fmla="+- 21493 0 0"/>
              <a:gd name="G2" fmla="+- 21600 0 0"/>
              <a:gd name="T0" fmla="*/ 25396 w 43200"/>
              <a:gd name="T1" fmla="*/ 229 h 43093"/>
              <a:gd name="T2" fmla="*/ 19452 w 43200"/>
              <a:gd name="T3" fmla="*/ 0 h 43093"/>
              <a:gd name="T4" fmla="*/ 21600 w 43200"/>
              <a:gd name="T5" fmla="*/ 21493 h 43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093" fill="none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0" y="10395"/>
                  <a:pt x="8409" y="1103"/>
                  <a:pt x="19452" y="0"/>
                </a:cubicBezTo>
              </a:path>
              <a:path w="43200" h="43093" stroke="0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0" y="10395"/>
                  <a:pt x="8409" y="1103"/>
                  <a:pt x="19452" y="0"/>
                </a:cubicBezTo>
                <a:lnTo>
                  <a:pt x="21600" y="2149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Oval 3">
            <a:extLst>
              <a:ext uri="{FF2B5EF4-FFF2-40B4-BE49-F238E27FC236}">
                <a16:creationId xmlns:a16="http://schemas.microsoft.com/office/drawing/2014/main" id="{7DFF2973-A8B5-4C6D-9D71-7E0365AFA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447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46644C36-5CFF-43B0-BD33-C3E19A18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3101975" y="174625"/>
            <a:ext cx="3873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988D0584-DC3E-4ECE-87BE-353CFD16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18958" r="7268"/>
          <a:stretch>
            <a:fillRect/>
          </a:stretch>
        </p:blipFill>
        <p:spPr bwMode="auto">
          <a:xfrm>
            <a:off x="5715000" y="1371600"/>
            <a:ext cx="16271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>
            <a:extLst>
              <a:ext uri="{FF2B5EF4-FFF2-40B4-BE49-F238E27FC236}">
                <a16:creationId xmlns:a16="http://schemas.microsoft.com/office/drawing/2014/main" id="{B0A1974C-2C69-4DA9-BAD2-E228CE1B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18958" r="7268"/>
          <a:stretch>
            <a:fillRect/>
          </a:stretch>
        </p:blipFill>
        <p:spPr bwMode="auto">
          <a:xfrm>
            <a:off x="5638800" y="3352800"/>
            <a:ext cx="1625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id="{61F0E915-3039-41B3-93DB-DACC7FA0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18958" r="7268"/>
          <a:stretch>
            <a:fillRect/>
          </a:stretch>
        </p:blipFill>
        <p:spPr bwMode="auto">
          <a:xfrm>
            <a:off x="7315200" y="1447800"/>
            <a:ext cx="1625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3" name="Picture 17">
            <a:extLst>
              <a:ext uri="{FF2B5EF4-FFF2-40B4-BE49-F238E27FC236}">
                <a16:creationId xmlns:a16="http://schemas.microsoft.com/office/drawing/2014/main" id="{8B498A95-0B18-45B4-A604-28F096F11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t="22749" r="7268"/>
          <a:stretch>
            <a:fillRect/>
          </a:stretch>
        </p:blipFill>
        <p:spPr bwMode="auto">
          <a:xfrm>
            <a:off x="7239000" y="3352800"/>
            <a:ext cx="17748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02 C 0.01805 -0.00439 0.0276 -0.02266 0.04045 -0.03237 C 0.0533 -0.04209 0.07222 -0.05041 0.0868 -0.04926 C 0.10139 -0.0481 0.11649 -0.03792 0.12777 -0.02474 C 0.13906 -0.01156 0.1493 0.0081 0.15451 0.02961 C 0.15972 0.05111 0.15937 0.08395 0.15868 0.10454 C 0.15798 0.12512 0.15677 0.13437 0.15017 0.15333 C 0.14357 0.1723 0.13211 0.20213 0.11927 0.21901 C 0.10642 0.2359 0.08958 0.24931 0.07274 0.25463 C 0.0559 0.25995 0.03472 0.2507 0.01788 0.25093 C 0.00104 0.25116 -0.01077 0.24607 -0.02865 0.25671 C -0.04653 0.26735 -0.0724 0.28724 -0.08924 0.31476 C -0.10608 0.34228 -0.12466 0.38298 -0.13004 0.42184 C -0.13542 0.46069 -0.12969 0.51596 -0.12153 0.54741 C -0.11337 0.57887 -0.09688 0.59667 -0.08073 0.61124 C -0.06459 0.62581 -0.04584 0.63738 -0.02448 0.63553 C -0.00313 0.63368 0.02812 0.61864 0.04739 0.59991 C 0.06666 0.58118 0.08038 0.55666 0.09114 0.52313 C 0.10191 0.4896 0.11441 0.43895 0.11215 0.39917 C 0.10989 0.35939 0.09166 0.30921 0.07708 0.28469 C 0.0625 0.26018 0.03836 0.26295 0.02482 0.25278 C 0.01128 0.2426 0.00295 0.2396 -0.00469 0.22295 C -0.01233 0.20629 -0.01841 0.17369 -0.02153 0.15333 C -0.02466 0.13298 -0.02448 0.11841 -0.02292 0.10084 C -0.02136 0.08326 -0.01719 0.06337 -0.01181 0.04834 C -0.00643 0.03331 0.00069 0.02244 0.00937 0.00902 Z " pathEditMode="relative" rAng="0" ptsTypes="aaaaaaaaaaaaaaaaaaaaaaaaaa">
                                      <p:cBhvr>
                                        <p:cTn id="6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8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214563" y="5000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</a:p>
        </p:txBody>
      </p:sp>
      <p:pic>
        <p:nvPicPr>
          <p:cNvPr id="26628" name="Рисунок 9" descr="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14398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1\Desktop\учебники\6gi_enl.jpg">
            <a:extLst>
              <a:ext uri="{FF2B5EF4-FFF2-40B4-BE49-F238E27FC236}">
                <a16:creationId xmlns:a16="http://schemas.microsoft.com/office/drawing/2014/main" id="{96C832F6-5511-438E-B63B-5139A38E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615" y="3212976"/>
            <a:ext cx="1650345" cy="214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2A3D33-164B-404C-A3B6-9853D8A2E2CC}"/>
              </a:ext>
            </a:extLst>
          </p:cNvPr>
          <p:cNvSpPr/>
          <p:nvPr/>
        </p:nvSpPr>
        <p:spPr>
          <a:xfrm>
            <a:off x="712339" y="5229200"/>
            <a:ext cx="1428759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/>
                <a:solidFill>
                  <a:schemeClr val="accent3"/>
                </a:solidFill>
              </a:rPr>
              <a:t>Стр.17</a:t>
            </a:r>
          </a:p>
        </p:txBody>
      </p:sp>
      <p:pic>
        <p:nvPicPr>
          <p:cNvPr id="26626" name="Рисунок 3" descr="Смайлик растерянный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24328" y="5002326"/>
            <a:ext cx="13192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Дуга 21">
            <a:extLst>
              <a:ext uri="{FF2B5EF4-FFF2-40B4-BE49-F238E27FC236}">
                <a16:creationId xmlns:a16="http://schemas.microsoft.com/office/drawing/2014/main" id="{72F755BA-E1FB-424A-AB24-96716CA653E2}"/>
              </a:ext>
            </a:extLst>
          </p:cNvPr>
          <p:cNvSpPr/>
          <p:nvPr/>
        </p:nvSpPr>
        <p:spPr>
          <a:xfrm>
            <a:off x="6798774" y="6021288"/>
            <a:ext cx="757843" cy="612515"/>
          </a:xfrm>
          <a:prstGeom prst="arc">
            <a:avLst>
              <a:gd name="adj1" fmla="val 11581112"/>
              <a:gd name="adj2" fmla="val 2100080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4E94B-BB14-4412-908C-1BD509160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309" y="962025"/>
            <a:ext cx="6438823" cy="33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9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6516216" y="570885"/>
            <a:ext cx="2187340" cy="29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195736" y="476672"/>
            <a:ext cx="459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Закрепляем  новые знания. </a:t>
            </a:r>
          </a:p>
        </p:txBody>
      </p:sp>
      <p:pic>
        <p:nvPicPr>
          <p:cNvPr id="26628" name="Рисунок 9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91" y="4601428"/>
            <a:ext cx="14398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3" descr="Смайлик растерянный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6948264" y="4377497"/>
            <a:ext cx="1967285" cy="190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14C25E-1C35-4DC8-8E41-5FEB1594C1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48" y="1628800"/>
            <a:ext cx="501548" cy="5232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E825C2-9B2C-430D-9FE9-6718355F4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32" y="1004504"/>
            <a:ext cx="7452320" cy="44233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8313" y="404813"/>
            <a:ext cx="3008312" cy="4392612"/>
          </a:xfrm>
        </p:spPr>
        <p:txBody>
          <a:bodyPr>
            <a:normAutofit/>
          </a:bodyPr>
          <a:lstStyle/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1600" b="1"/>
              <a:t> </a:t>
            </a:r>
          </a:p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4000" b="1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549275"/>
            <a:ext cx="460851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УЗНАЛ ……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1857375"/>
            <a:ext cx="44640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УДИВИЛСЯ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3286125"/>
            <a:ext cx="43211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НАУЧИЛСЯ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4643438"/>
            <a:ext cx="46085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7030A0"/>
                </a:solidFill>
              </a:rPr>
              <a:t>запомнил…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112170" y="1459706"/>
            <a:ext cx="2214562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 flipV="1">
            <a:off x="2643188" y="2362200"/>
            <a:ext cx="1285875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43188" y="3143250"/>
            <a:ext cx="1352550" cy="68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 rot="16200000" flipH="1">
            <a:off x="2193925" y="3592513"/>
            <a:ext cx="2112963" cy="121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0" descr="C:\Users\user\Desktop\Лесенка-успех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84538"/>
            <a:ext cx="8208962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C:\Users\user\Desktop\человече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5103813"/>
            <a:ext cx="552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2288" y="4456113"/>
            <a:ext cx="554037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9550" y="3860800"/>
            <a:ext cx="5492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3213100"/>
            <a:ext cx="54927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сканирование0009"/>
          <p:cNvPicPr preferRelativeResize="0">
            <a:picLocks noChangeArrowheads="1"/>
          </p:cNvPicPr>
          <p:nvPr/>
        </p:nvPicPr>
        <p:blipFill>
          <a:blip r:embed="rId6">
            <a:lum bright="-20000" contrast="40000"/>
          </a:blip>
          <a:srcRect l="18015" b="12103"/>
          <a:stretch>
            <a:fillRect/>
          </a:stretch>
        </p:blipFill>
        <p:spPr bwMode="auto">
          <a:xfrm>
            <a:off x="5364163" y="549275"/>
            <a:ext cx="28082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сканирование0007"/>
          <p:cNvPicPr>
            <a:picLocks noChangeAspect="1" noChangeArrowheads="1"/>
          </p:cNvPicPr>
          <p:nvPr/>
        </p:nvPicPr>
        <p:blipFill>
          <a:blip r:embed="rId7">
            <a:lum bright="-20000" contrast="40000"/>
          </a:blip>
          <a:srcRect l="17809" b="11522"/>
          <a:stretch>
            <a:fillRect/>
          </a:stretch>
        </p:blipFill>
        <p:spPr bwMode="auto">
          <a:xfrm>
            <a:off x="827088" y="549275"/>
            <a:ext cx="2808287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iki.moodle.dp.ua/images/Fon_prezentacii_Osen.jpg">
            <a:extLst>
              <a:ext uri="{FF2B5EF4-FFF2-40B4-BE49-F238E27FC236}">
                <a16:creationId xmlns:a16="http://schemas.microsoft.com/office/drawing/2014/main" id="{6778DB0D-D76E-4F72-9D3D-3BC3DEB6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07" y="52063"/>
            <a:ext cx="8953349" cy="66928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Rectangle 5">
            <a:extLst>
              <a:ext uri="{FF2B5EF4-FFF2-40B4-BE49-F238E27FC236}">
                <a16:creationId xmlns:a16="http://schemas.microsoft.com/office/drawing/2014/main" id="{A20B1F4C-4AE5-4DB1-A686-A1CA3D366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836613"/>
            <a:ext cx="5360763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– умные! Мы – смелые!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– старательные!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– внимательные!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altLang="ru-RU" sz="28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Мы в первом классе учимся,</a:t>
            </a:r>
            <a:b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altLang="ru-RU" sz="2800" b="1" i="1" dirty="0">
                <a:solidFill>
                  <a:schemeClr val="bg1"/>
                </a:solidFill>
                <a:latin typeface="Arial" panose="020B0604020202020204" pitchFamily="34" charset="0"/>
              </a:rPr>
              <a:t>Всё у нас получится!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C33B4E58-08A1-481A-A257-5D5BDB800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3457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solidFill>
                  <a:srgbClr val="006666"/>
                </a:solidFill>
                <a:latin typeface="Arial" panose="020B0604020202020204" pitchFamily="34" charset="0"/>
              </a:rPr>
              <a:t>Установка на урок</a:t>
            </a:r>
          </a:p>
        </p:txBody>
      </p:sp>
    </p:spTree>
    <p:extLst>
      <p:ext uri="{BB962C8B-B14F-4D97-AF65-F5344CB8AC3E}">
        <p14:creationId xmlns:p14="http://schemas.microsoft.com/office/powerpoint/2010/main" val="369861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1">
            <a:extLst>
              <a:ext uri="{FF2B5EF4-FFF2-40B4-BE49-F238E27FC236}">
                <a16:creationId xmlns:a16="http://schemas.microsoft.com/office/drawing/2014/main" id="{CE370D72-D8FF-4C4E-B4E2-BE4294D080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6BDD3A-37F1-4449-912C-DB33A28F2E1F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5123" name="Рисунок 2" descr="img_s557015_1_5 (1).jpg">
            <a:extLst>
              <a:ext uri="{FF2B5EF4-FFF2-40B4-BE49-F238E27FC236}">
                <a16:creationId xmlns:a16="http://schemas.microsoft.com/office/drawing/2014/main" id="{1F7A0122-CB60-4D53-A05E-E438A0A0ED9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" descr="Смайлик растерянный.JPG">
            <a:extLst>
              <a:ext uri="{FF2B5EF4-FFF2-40B4-BE49-F238E27FC236}">
                <a16:creationId xmlns:a16="http://schemas.microsoft.com/office/drawing/2014/main" id="{9D06EBBC-5964-484E-906C-80A66909A3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10763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7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B87F50-7705-40EE-8B39-D36FDA860E17}"/>
              </a:ext>
            </a:extLst>
          </p:cNvPr>
          <p:cNvSpPr/>
          <p:nvPr/>
        </p:nvSpPr>
        <p:spPr>
          <a:xfrm>
            <a:off x="703471" y="908720"/>
            <a:ext cx="626517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Чему учимся на уроках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математики?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0E7CC8-1450-4C56-BC1E-3E9CB6CA9211}"/>
              </a:ext>
            </a:extLst>
          </p:cNvPr>
          <p:cNvSpPr/>
          <p:nvPr/>
        </p:nvSpPr>
        <p:spPr>
          <a:xfrm>
            <a:off x="539552" y="2735200"/>
            <a:ext cx="780444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для этого надо знать?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57BA0A-548D-4EF5-AC5F-E0FAA6795312}"/>
              </a:ext>
            </a:extLst>
          </p:cNvPr>
          <p:cNvSpPr/>
          <p:nvPr/>
        </p:nvSpPr>
        <p:spPr>
          <a:xfrm>
            <a:off x="687095" y="4088320"/>
            <a:ext cx="814393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в жизни вам это пригодится?</a:t>
            </a:r>
          </a:p>
        </p:txBody>
      </p:sp>
      <p:pic>
        <p:nvPicPr>
          <p:cNvPr id="6" name="Рисунок 3" descr="Смайлик растерянный.JPG">
            <a:extLst>
              <a:ext uri="{FF2B5EF4-FFF2-40B4-BE49-F238E27FC236}">
                <a16:creationId xmlns:a16="http://schemas.microsoft.com/office/drawing/2014/main" id="{2394F63E-7C3D-4155-92E8-03EC7B5900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00938" y="5000625"/>
            <a:ext cx="14287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76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5F8CCC-5AB4-4C56-9BE0-F808B1FFE13C}"/>
              </a:ext>
            </a:extLst>
          </p:cNvPr>
          <p:cNvSpPr/>
          <p:nvPr/>
        </p:nvSpPr>
        <p:spPr>
          <a:xfrm>
            <a:off x="1071538" y="1285860"/>
            <a:ext cx="51290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solidFill>
                  <a:srgbClr val="2D21C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УРОКА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A78F6CA-4494-4693-A07E-EFCAC4C4DEA3}"/>
              </a:ext>
            </a:extLst>
          </p:cNvPr>
          <p:cNvSpPr/>
          <p:nvPr/>
        </p:nvSpPr>
        <p:spPr>
          <a:xfrm>
            <a:off x="539552" y="2708920"/>
            <a:ext cx="7973721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Знаешь – говори,</a:t>
            </a:r>
          </a:p>
          <a:p>
            <a:pPr algn="ctr">
              <a:defRPr/>
            </a:pPr>
            <a:r>
              <a:rPr lang="ru-RU" sz="66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знаешь – слушай.</a:t>
            </a:r>
          </a:p>
        </p:txBody>
      </p:sp>
      <p:pic>
        <p:nvPicPr>
          <p:cNvPr id="5" name="Picture 54">
            <a:extLst>
              <a:ext uri="{FF2B5EF4-FFF2-40B4-BE49-F238E27FC236}">
                <a16:creationId xmlns:a16="http://schemas.microsoft.com/office/drawing/2014/main" id="{0650DF8A-02E3-4793-B9AD-56DEFE58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785813"/>
            <a:ext cx="15843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29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2.jpg">
            <a:extLst>
              <a:ext uri="{FF2B5EF4-FFF2-40B4-BE49-F238E27FC236}">
                <a16:creationId xmlns:a16="http://schemas.microsoft.com/office/drawing/2014/main" id="{DB69BFF8-2B74-4F33-A79D-E7020F803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899" y="1630363"/>
            <a:ext cx="1347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C0574BD9-F05E-45C0-8884-907EBE681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481" y="1743075"/>
            <a:ext cx="4002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Вспоминаем то,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важно для урока</a:t>
            </a: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85A55CB0-74AB-4559-AEAF-028265C9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18" y="3500438"/>
            <a:ext cx="2936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знания. </a:t>
            </a:r>
          </a:p>
        </p:txBody>
      </p:sp>
      <p:pic>
        <p:nvPicPr>
          <p:cNvPr id="6" name="Рисунок 7" descr="Шаг 2.jpg">
            <a:extLst>
              <a:ext uri="{FF2B5EF4-FFF2-40B4-BE49-F238E27FC236}">
                <a16:creationId xmlns:a16="http://schemas.microsoft.com/office/drawing/2014/main" id="{9BDA487C-CE07-429B-831B-2D466934A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193" y="3068638"/>
            <a:ext cx="19446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4671BE17-0DFA-4AB9-B830-3203717A6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516563"/>
            <a:ext cx="3168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знания. </a:t>
            </a:r>
          </a:p>
        </p:txBody>
      </p:sp>
      <p:pic>
        <p:nvPicPr>
          <p:cNvPr id="8" name="Рисунок 9" descr="12.jpg">
            <a:extLst>
              <a:ext uri="{FF2B5EF4-FFF2-40B4-BE49-F238E27FC236}">
                <a16:creationId xmlns:a16="http://schemas.microsoft.com/office/drawing/2014/main" id="{5062AF6F-F332-470E-A767-313F4117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7956" y="4699394"/>
            <a:ext cx="1439862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0">
            <a:extLst>
              <a:ext uri="{FF2B5EF4-FFF2-40B4-BE49-F238E27FC236}">
                <a16:creationId xmlns:a16="http://schemas.microsoft.com/office/drawing/2014/main" id="{8165F448-580B-4C02-9D7A-5E711E5DE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499472"/>
            <a:ext cx="54721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Определяем основной вопрос урока. </a:t>
            </a:r>
          </a:p>
        </p:txBody>
      </p:sp>
      <p:pic>
        <p:nvPicPr>
          <p:cNvPr id="10" name="Рисунок 11" descr="7.jpg">
            <a:extLst>
              <a:ext uri="{FF2B5EF4-FFF2-40B4-BE49-F238E27FC236}">
                <a16:creationId xmlns:a16="http://schemas.microsoft.com/office/drawing/2014/main" id="{63963DEE-99BD-43D1-A9B8-91BE42E667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049" y="360363"/>
            <a:ext cx="149066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 descr="Смайлик растерянный.JPG">
            <a:extLst>
              <a:ext uri="{FF2B5EF4-FFF2-40B4-BE49-F238E27FC236}">
                <a16:creationId xmlns:a16="http://schemas.microsoft.com/office/drawing/2014/main" id="{95A79387-120E-48FD-93C0-F7ACFA9382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97576" y="3578576"/>
            <a:ext cx="2504397" cy="253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63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805738" cy="7254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Работа с учебником стр.12.</a:t>
            </a:r>
          </a:p>
        </p:txBody>
      </p:sp>
      <p:pic>
        <p:nvPicPr>
          <p:cNvPr id="23554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6786563" y="3405188"/>
            <a:ext cx="18573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1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429000"/>
            <a:ext cx="192881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571500" y="1000125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вопрос урока. </a:t>
            </a:r>
          </a:p>
        </p:txBody>
      </p:sp>
      <p:sp>
        <p:nvSpPr>
          <p:cNvPr id="23557" name="Прямоугольник 9"/>
          <p:cNvSpPr>
            <a:spLocks noChangeArrowheads="1"/>
          </p:cNvSpPr>
          <p:nvPr/>
        </p:nvSpPr>
        <p:spPr bwMode="auto">
          <a:xfrm>
            <a:off x="2357438" y="3714750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Формулируем цель.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2714625" y="4357688"/>
            <a:ext cx="3857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Мы познакомимся с …</a:t>
            </a:r>
          </a:p>
          <a:p>
            <a:r>
              <a:rPr lang="ru-RU" sz="2400"/>
              <a:t>Мы узнаем …</a:t>
            </a:r>
          </a:p>
          <a:p>
            <a:r>
              <a:rPr lang="ru-RU" sz="2400"/>
              <a:t>Мы вспомним …</a:t>
            </a:r>
          </a:p>
          <a:p>
            <a:r>
              <a:rPr lang="ru-RU" sz="2400"/>
              <a:t>Мы будем уметь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582808-E40D-435B-9B64-2098A9201049}"/>
              </a:ext>
            </a:extLst>
          </p:cNvPr>
          <p:cNvSpPr txBox="1"/>
          <p:nvPr/>
        </p:nvSpPr>
        <p:spPr>
          <a:xfrm>
            <a:off x="1259632" y="2245214"/>
            <a:ext cx="6254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Сравниваем числа.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2.jpg">
            <a:extLst>
              <a:ext uri="{FF2B5EF4-FFF2-40B4-BE49-F238E27FC236}">
                <a16:creationId xmlns:a16="http://schemas.microsoft.com/office/drawing/2014/main" id="{7AFEBCFD-A05A-4EA8-8904-CF48A8993C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27564"/>
            <a:ext cx="153511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5A108335-090E-4656-9965-D0610DBD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581973"/>
            <a:ext cx="6540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Вспоминаем то, </a:t>
            </a:r>
          </a:p>
          <a:p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важно для урока.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7E055F-DE10-4659-8293-B19870F0A1A9}"/>
              </a:ext>
            </a:extLst>
          </p:cNvPr>
          <p:cNvSpPr/>
          <p:nvPr/>
        </p:nvSpPr>
        <p:spPr>
          <a:xfrm>
            <a:off x="806921" y="2321585"/>
            <a:ext cx="77153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Чем отличаются числа и цифры?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EA1A8D-64F0-4DD3-9D44-915187E5444B}"/>
              </a:ext>
            </a:extLst>
          </p:cNvPr>
          <p:cNvSpPr/>
          <p:nvPr/>
        </p:nvSpPr>
        <p:spPr>
          <a:xfrm>
            <a:off x="714348" y="3549780"/>
            <a:ext cx="77153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Как получить следующее число?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F8C3294-75A2-418A-9471-6679E77C8C9F}"/>
              </a:ext>
            </a:extLst>
          </p:cNvPr>
          <p:cNvSpPr/>
          <p:nvPr/>
        </p:nvSpPr>
        <p:spPr>
          <a:xfrm>
            <a:off x="806921" y="4797152"/>
            <a:ext cx="771530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получить предыдущее число?</a:t>
            </a:r>
          </a:p>
        </p:txBody>
      </p:sp>
    </p:spTree>
    <p:extLst>
      <p:ext uri="{BB962C8B-B14F-4D97-AF65-F5344CB8AC3E}">
        <p14:creationId xmlns:p14="http://schemas.microsoft.com/office/powerpoint/2010/main" val="178968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4">
            <a:extLst>
              <a:ext uri="{FF2B5EF4-FFF2-40B4-BE49-F238E27FC236}">
                <a16:creationId xmlns:a16="http://schemas.microsoft.com/office/drawing/2014/main" id="{D816F039-7AA9-4F33-9264-49FA7352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4479"/>
            <a:ext cx="1202796" cy="244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>
            <a:extLst>
              <a:ext uri="{FF2B5EF4-FFF2-40B4-BE49-F238E27FC236}">
                <a16:creationId xmlns:a16="http://schemas.microsoft.com/office/drawing/2014/main" id="{57EF60B3-4106-4B87-B6BE-C62CDD961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437063"/>
            <a:ext cx="18208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" descr="2.jpg">
            <a:extLst>
              <a:ext uri="{FF2B5EF4-FFF2-40B4-BE49-F238E27FC236}">
                <a16:creationId xmlns:a16="http://schemas.microsoft.com/office/drawing/2014/main" id="{08B16223-DE61-47D6-8504-1C6BEAE83A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85503"/>
            <a:ext cx="153511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44A016F2-720A-40F3-BBD7-3F2B5217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573" y="528036"/>
            <a:ext cx="65405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разминка.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1498917-4B7F-490B-8E11-599CC5C664CD}"/>
              </a:ext>
            </a:extLst>
          </p:cNvPr>
          <p:cNvSpPr/>
          <p:nvPr/>
        </p:nvSpPr>
        <p:spPr>
          <a:xfrm>
            <a:off x="2078754" y="2564904"/>
            <a:ext cx="5466603" cy="2447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Какое число идёт за числом 8?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 какое следующее за ним число?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Какое число стоит перед числом 6?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Какие соседи у 7?    У5?    У8?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Верно, что 9 правее 7?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Верно, что 5 левее 9?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Верно, что 3 правее 5?  А 3 Левее 6?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27B307-82E8-4851-8A47-215AF4A719D2}"/>
              </a:ext>
            </a:extLst>
          </p:cNvPr>
          <p:cNvSpPr/>
          <p:nvPr/>
        </p:nvSpPr>
        <p:spPr>
          <a:xfrm>
            <a:off x="2078754" y="5047833"/>
            <a:ext cx="5466603" cy="456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Какие ещё вопросы можно задать по числовому ряду?</a:t>
            </a:r>
          </a:p>
        </p:txBody>
      </p:sp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1706</TotalTime>
  <Words>250</Words>
  <Application>Microsoft Office PowerPoint</Application>
  <PresentationFormat>Экран (4:3)</PresentationFormat>
  <Paragraphs>62</Paragraphs>
  <Slides>18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учебником стр.12.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Кабинет 113</cp:lastModifiedBy>
  <cp:revision>195</cp:revision>
  <dcterms:modified xsi:type="dcterms:W3CDTF">2020-09-22T08:34:23Z</dcterms:modified>
</cp:coreProperties>
</file>