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4"/>
  </p:notesMasterIdLst>
  <p:sldIdLst>
    <p:sldId id="278" r:id="rId2"/>
    <p:sldId id="279" r:id="rId3"/>
    <p:sldId id="280" r:id="rId4"/>
    <p:sldId id="259" r:id="rId5"/>
    <p:sldId id="265" r:id="rId6"/>
    <p:sldId id="260" r:id="rId7"/>
    <p:sldId id="281" r:id="rId8"/>
    <p:sldId id="266" r:id="rId9"/>
    <p:sldId id="271" r:id="rId10"/>
    <p:sldId id="261" r:id="rId11"/>
    <p:sldId id="267" r:id="rId12"/>
    <p:sldId id="277" r:id="rId13"/>
    <p:sldId id="273" r:id="rId14"/>
    <p:sldId id="270" r:id="rId15"/>
    <p:sldId id="269" r:id="rId16"/>
    <p:sldId id="276" r:id="rId17"/>
    <p:sldId id="275" r:id="rId18"/>
    <p:sldId id="272" r:id="rId19"/>
    <p:sldId id="283" r:id="rId20"/>
    <p:sldId id="282" r:id="rId21"/>
    <p:sldId id="274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E23D9B-0EC8-4561-8DF7-BBC56A97A21E}" type="datetimeFigureOut">
              <a:rPr lang="ru-RU"/>
              <a:pPr/>
              <a:t>01.09.2017</a:t>
            </a:fld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28FC32-BD21-4726-AE84-ECA2A87BA6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Font typeface="Times New Roman" pitchFamily="18" charset="0"/>
              <a:buNone/>
            </a:pPr>
            <a:fld id="{D0C244BD-26D8-4464-827E-59F9C3E0DC08}" type="slidenum">
              <a:rPr lang="ru-RU" sz="1200">
                <a:latin typeface="Times New Roman" pitchFamily="18" charset="0"/>
              </a:rPr>
              <a:pPr algn="r">
                <a:buFont typeface="Times New Roman" pitchFamily="18" charset="0"/>
                <a:buNone/>
              </a:pPr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Times New Roman" pitchFamily="18" charset="0"/>
              <a:buNone/>
            </a:pPr>
            <a:fld id="{D5CB43A4-4D74-47A7-A9F8-02F69AD704AB}" type="slidenum">
              <a:rPr lang="ru-RU" sz="1200">
                <a:latin typeface="Times New Roman" pitchFamily="18" charset="0"/>
              </a:rPr>
              <a:pPr algn="r">
                <a:buFont typeface="Times New Roman" pitchFamily="18" charset="0"/>
                <a:buNone/>
              </a:pPr>
              <a:t>20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486D-4826-4676-B2EE-5B8A2E9685F6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3EDA-1937-47AE-B4DA-96A607DE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827A-9EEC-4402-AD9C-58758D07680E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5D87-5489-4BE0-A401-D938B69B3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9D0D-8C45-4F07-900B-61A23EC97DAA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A47C-C530-4EB0-A1EB-A38113ED8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01F7-247F-485D-BA75-7DBE0D04DCA3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C3B4-81E9-4477-884F-0A9DC8C45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AC09-5CB4-4D15-9475-6B70646C6A51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3D2F-DE8A-437B-9F40-7892E64C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EF02-F361-42F0-AFBC-8AA56B0CFA9E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42B9-2AEA-473E-B6A6-7B1DDFFBA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E1FF-34C2-4048-ABCA-BB444E562EE4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90E3-F2E0-4245-B68E-A5954C41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B6A2-8D1B-4D6F-9960-EF22D7B18C44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C8A8-6ACC-42C8-B1E8-57FC20213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8C11-CA97-472F-88DD-4F4BAC9C8D75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6220-EE07-4B31-8F31-26A6C0BF9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75DC-E871-4A96-B4F2-ED68182FD09C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320A-DAC7-49FA-8616-24A049AF6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30B53-FC16-43F9-8CE7-3D7D9BE48745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7343-196B-42D5-B151-D514998F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F1EFDEC-4F7F-429E-8737-F520289C0F10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5855309-B900-4371-B80F-2A68C46C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ransition>
    <p:cover dir="lu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14.jpe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7.jpe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school21/school2196gif.htm" TargetMode="External"/><Relationship Id="rId2" Type="http://schemas.openxmlformats.org/officeDocument/2006/relationships/hyperlink" Target="http://allforchildren.ru/pictures/showimg/school1/school0119jp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chiki.ucoz.ru/load/ehlektronnye_fizminutki_dlja_glaz/15" TargetMode="External"/><Relationship Id="rId5" Type="http://schemas.openxmlformats.org/officeDocument/2006/relationships/hyperlink" Target="http://allforchildren.ru/pictures/showimg/school21/school2198gif.htm" TargetMode="External"/><Relationship Id="rId4" Type="http://schemas.openxmlformats.org/officeDocument/2006/relationships/hyperlink" Target="http://allforchildren.ru/pictures/showimg/school21/school2197gif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5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-323850" y="-387350"/>
            <a:ext cx="8448675" cy="7564438"/>
            <a:chOff x="-188" y="-230"/>
            <a:chExt cx="5322" cy="4765"/>
          </a:xfrm>
        </p:grpSpPr>
        <p:pic>
          <p:nvPicPr>
            <p:cNvPr id="31748" name="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8" y="-230"/>
              <a:ext cx="5322" cy="4765"/>
            </a:xfrm>
            <a:prstGeom prst="rect">
              <a:avLst/>
            </a:prstGeom>
            <a:noFill/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 rot="2909617">
              <a:off x="2431" y="-1134"/>
              <a:ext cx="88" cy="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1430" tIns="45715" rIns="91430" bIns="45715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Box 10"/>
          <p:cNvSpPr txBox="1"/>
          <p:nvPr/>
        </p:nvSpPr>
        <p:spPr>
          <a:xfrm rot="20983810">
            <a:off x="1408113" y="4186238"/>
            <a:ext cx="185737" cy="224631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751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0688"/>
            <a:ext cx="41767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Заголовок 1"/>
          <p:cNvSpPr txBox="1">
            <a:spLocks/>
          </p:cNvSpPr>
          <p:nvPr/>
        </p:nvSpPr>
        <p:spPr bwMode="auto">
          <a:xfrm rot="-2359255">
            <a:off x="2647950" y="2698750"/>
            <a:ext cx="5903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ru-RU" sz="9600" b="1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/>
            <a:r>
              <a:rPr lang="ru-RU" sz="9600" b="1">
                <a:solidFill>
                  <a:srgbClr val="72AF2F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pic>
        <p:nvPicPr>
          <p:cNvPr id="31760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60350"/>
            <a:ext cx="14287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20716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2124075" y="2060575"/>
            <a:ext cx="65516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i="1">
                <a:solidFill>
                  <a:srgbClr val="31489F"/>
                </a:solidFill>
                <a:latin typeface="Arial Narrow" pitchFamily="34" charset="0"/>
              </a:rPr>
              <a:t>      </a:t>
            </a:r>
            <a:r>
              <a:rPr lang="ru-RU" sz="2400" b="1" i="1">
                <a:solidFill>
                  <a:srgbClr val="31489F"/>
                </a:solidFill>
              </a:rPr>
              <a:t>Много на земле живых существ. Из них только человек обладает даром речи, даром слова.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31489F"/>
                </a:solidFill>
                <a:latin typeface="Cambria" pitchFamily="18" charset="0"/>
              </a:rPr>
              <a:t>       С помощью  языка  люди общаются  друг  с  другом.</a:t>
            </a:r>
          </a:p>
          <a:p>
            <a:pPr marL="44450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31489F"/>
                </a:solidFill>
                <a:latin typeface="Cambria" pitchFamily="18" charset="0"/>
              </a:rPr>
              <a:t>                                                    </a:t>
            </a:r>
            <a:r>
              <a:rPr lang="ru-RU" sz="2400" i="1">
                <a:solidFill>
                  <a:srgbClr val="31489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(Л. Успенский)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9750" y="1125538"/>
            <a:ext cx="74882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>
                <a:solidFill>
                  <a:srgbClr val="404040"/>
                </a:solidFill>
              </a:rPr>
              <a:t>Кто обладает даром слова?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8313" y="1557338"/>
            <a:ext cx="7848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404040"/>
                </a:solidFill>
              </a:rPr>
              <a:t>Послушай текст и запиши ответ на этот вопрос.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800" b="1" i="1">
              <a:solidFill>
                <a:srgbClr val="404040"/>
              </a:solidFill>
              <a:latin typeface="Arial Narrow" pitchFamily="34" charset="0"/>
            </a:endParaRP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800" b="1" i="1">
              <a:solidFill>
                <a:srgbClr val="404040"/>
              </a:solidFill>
              <a:latin typeface="Arial Narrow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39750" y="1628775"/>
            <a:ext cx="6408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400" b="1" i="1">
              <a:solidFill>
                <a:srgbClr val="404040"/>
              </a:solidFill>
              <a:latin typeface="Arial Narrow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763713" y="5373688"/>
            <a:ext cx="6913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600" b="1" i="1">
                <a:solidFill>
                  <a:srgbClr val="C3260C"/>
                </a:solidFill>
                <a:latin typeface="Cambria" pitchFamily="18" charset="0"/>
              </a:rPr>
              <a:t>      </a:t>
            </a:r>
            <a:r>
              <a:rPr lang="ru-RU" sz="2000" b="1" i="1">
                <a:solidFill>
                  <a:srgbClr val="C3260C"/>
                </a:solidFill>
                <a:latin typeface="Cambria" pitchFamily="18" charset="0"/>
              </a:rPr>
              <a:t>Только человек обладает даром речи, даром слова.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1600" b="1" i="1">
              <a:solidFill>
                <a:srgbClr val="404040"/>
              </a:solidFill>
              <a:latin typeface="Arial Narrow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588125" y="1052513"/>
            <a:ext cx="20939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0D79CA"/>
                </a:solidFill>
              </a:rPr>
              <a:t>Упр. 2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81552" y="5838307"/>
            <a:ext cx="1403648" cy="447918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6 –</a:t>
            </a: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7</a:t>
            </a:r>
          </a:p>
        </p:txBody>
      </p:sp>
      <p:sp>
        <p:nvSpPr>
          <p:cNvPr id="22534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1622425" y="149225"/>
            <a:ext cx="5715000" cy="4286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  <a:cs typeface="+mn-cs"/>
              </a:rPr>
              <a:t>Работа  по  учебнику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build="p"/>
      <p:bldP spid="7" grpId="0" build="p"/>
      <p:bldP spid="8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mage9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58888" y="2565400"/>
            <a:ext cx="1643062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image10"/>
          <p:cNvPicPr>
            <a:picLocks noChangeAspect="1" noChangeArrowheads="1"/>
          </p:cNvPicPr>
          <p:nvPr/>
        </p:nvPicPr>
        <p:blipFill>
          <a:blip r:embed="rId3">
            <a:lum bright="2000" contrast="16000"/>
          </a:blip>
          <a:srcRect/>
          <a:stretch>
            <a:fillRect/>
          </a:stretch>
        </p:blipFill>
        <p:spPr bwMode="auto">
          <a:xfrm>
            <a:off x="6948488" y="2349500"/>
            <a:ext cx="1643062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916238" y="2708275"/>
            <a:ext cx="3817937" cy="356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звуки</a:t>
            </a:r>
            <a:endParaRPr lang="ru-RU" sz="1100"/>
          </a:p>
          <a:p>
            <a:pPr algn="ctr" eaLnBrk="0" hangingPunct="0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читаем</a:t>
            </a:r>
            <a:endParaRPr lang="ru-RU" sz="1100"/>
          </a:p>
          <a:p>
            <a:pPr algn="ctr" eaLnBrk="0" hangingPunct="0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пишем</a:t>
            </a:r>
            <a:endParaRPr lang="ru-RU" sz="1100"/>
          </a:p>
          <a:p>
            <a:pPr algn="ctr" eaLnBrk="0" hangingPunct="0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буквы</a:t>
            </a:r>
            <a:endParaRPr lang="ru-RU" sz="1100"/>
          </a:p>
          <a:p>
            <a:pPr algn="ctr" eaLnBrk="0" hangingPunct="0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слушаем</a:t>
            </a:r>
            <a:endParaRPr lang="ru-RU" sz="1100"/>
          </a:p>
          <a:p>
            <a:pPr algn="ctr" eaLnBrk="0" hangingPunct="0"/>
            <a:r>
              <a:rPr lang="ru-RU" sz="2800">
                <a:solidFill>
                  <a:srgbClr val="000000"/>
                </a:solidFill>
                <a:cs typeface="Microsoft Sans Serif" pitchFamily="34" charset="0"/>
              </a:rPr>
              <a:t>произносим</a:t>
            </a:r>
            <a:endParaRPr lang="ru-RU" sz="2800">
              <a:cs typeface="Microsoft Sans Serif" pitchFamily="34" charset="0"/>
            </a:endParaRPr>
          </a:p>
          <a:p>
            <a:pPr eaLnBrk="0" hangingPunct="0"/>
            <a:r>
              <a:rPr lang="ru-RU" sz="2800">
                <a:cs typeface="Microsoft Sans Serif" pitchFamily="34" charset="0"/>
              </a:rPr>
              <a:t/>
            </a:r>
            <a:br>
              <a:rPr lang="ru-RU" sz="2800">
                <a:cs typeface="Microsoft Sans Serif" pitchFamily="34" charset="0"/>
              </a:rPr>
            </a:br>
            <a:endParaRPr lang="ru-RU" sz="3200"/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684213" y="620713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tabLst>
                <a:tab pos="260350" algn="l"/>
              </a:tabLst>
            </a:pPr>
            <a:r>
              <a:rPr lang="ru-RU" i="1">
                <a:solidFill>
                  <a:srgbClr val="000000"/>
                </a:solidFill>
                <a:cs typeface="Microsoft Sans Serif" pitchFamily="34" charset="0"/>
              </a:rPr>
              <a:t>Рассмотри  условные  знаки.  Напиши, какой  вид  речи  они  обозначают.  </a:t>
            </a:r>
          </a:p>
          <a:p>
            <a:pPr>
              <a:buFont typeface="Wingdings" pitchFamily="2" charset="2"/>
              <a:buChar char="q"/>
              <a:tabLst>
                <a:tab pos="260350" algn="l"/>
              </a:tabLst>
            </a:pPr>
            <a:r>
              <a:rPr lang="ru-RU" i="1">
                <a:solidFill>
                  <a:srgbClr val="000000"/>
                </a:solidFill>
                <a:cs typeface="Microsoft Sans Serif" pitchFamily="34" charset="0"/>
              </a:rPr>
              <a:t>По смыслу  соедини  слова  и  условные знаки   линией:</a:t>
            </a:r>
            <a:endParaRPr lang="ru-RU" sz="1000" i="1"/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3059113" y="1773238"/>
            <a:ext cx="201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260350" algn="l"/>
              </a:tabLst>
            </a:pPr>
            <a:r>
              <a:rPr lang="ru-RU" sz="3600" b="1">
                <a:solidFill>
                  <a:srgbClr val="000000"/>
                </a:solidFill>
                <a:cs typeface="Microsoft Sans Serif" pitchFamily="34" charset="0"/>
              </a:rPr>
              <a:t>речь</a:t>
            </a:r>
            <a:endParaRPr lang="ru-RU" sz="3600" b="1">
              <a:cs typeface="Microsoft Sans Serif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rot="10800000">
            <a:off x="2843213" y="2133600"/>
            <a:ext cx="357187" cy="1588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/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>
            <a:off x="5003800" y="2133600"/>
            <a:ext cx="357188" cy="1588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/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8313" y="19161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/>
              <a:t>устная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4163" y="1916113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/>
              <a:t>письменна</a:t>
            </a:r>
            <a:r>
              <a:rPr lang="ru-RU" sz="2400" i="1" u="sng"/>
              <a:t>я</a:t>
            </a:r>
          </a:p>
        </p:txBody>
      </p:sp>
      <p:pic>
        <p:nvPicPr>
          <p:cNvPr id="20490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284538"/>
            <a:ext cx="1722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540897" y="5909744"/>
            <a:ext cx="1331641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6 – 7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092950" y="549275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FF0000"/>
                </a:solidFill>
                <a:latin typeface="Cambria" pitchFamily="18" charset="0"/>
              </a:rPr>
              <a:t>Упр. 4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11188" y="765175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404040"/>
                </a:solidFill>
                <a:latin typeface="Arial Narrow" pitchFamily="34" charset="0"/>
              </a:rPr>
              <a:t>Какие действия можно назвать речевыми?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84213" y="1484313"/>
            <a:ext cx="74882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404040"/>
                </a:solidFill>
                <a:latin typeface="Arial Narrow" pitchFamily="34" charset="0"/>
              </a:rPr>
              <a:t>Выпиши их, проговаривая слова по слогам.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11188" y="1844675"/>
            <a:ext cx="8180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rgbClr val="404040"/>
                </a:solidFill>
                <a:latin typeface="Cambria" pitchFamily="18" charset="0"/>
              </a:rPr>
              <a:t>     </a:t>
            </a:r>
            <a:r>
              <a:rPr lang="ru-RU" sz="2400" b="1" i="1">
                <a:solidFill>
                  <a:srgbClr val="31489F"/>
                </a:solidFill>
              </a:rPr>
              <a:t>Говорить,  читать,  стоять, смотреть,  слушать,  писать, бежать, беседовать, думать</a:t>
            </a:r>
            <a:r>
              <a:rPr lang="ru-RU" sz="2800" b="1" i="1">
                <a:solidFill>
                  <a:srgbClr val="31489F"/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258888" y="2565400"/>
            <a:ext cx="2376487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4140200" y="2565400"/>
            <a:ext cx="1598613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5795963" y="3141663"/>
            <a:ext cx="1871662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sp>
        <p:nvSpPr>
          <p:cNvPr id="25" name="Объект 2"/>
          <p:cNvSpPr txBox="1">
            <a:spLocks/>
          </p:cNvSpPr>
          <p:nvPr/>
        </p:nvSpPr>
        <p:spPr bwMode="auto">
          <a:xfrm>
            <a:off x="6804025" y="3789363"/>
            <a:ext cx="16557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FF0000"/>
                </a:solidFill>
                <a:latin typeface="Cambria" pitchFamily="18" charset="0"/>
              </a:rPr>
              <a:t>Упр. 5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539750" y="4076700"/>
            <a:ext cx="7273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404040"/>
                </a:solidFill>
                <a:latin typeface="Arial Narrow" pitchFamily="34" charset="0"/>
              </a:rPr>
              <a:t>Прочитай и запиши пословицу.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684213" y="4724400"/>
            <a:ext cx="76327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31489F"/>
                </a:solidFill>
                <a:latin typeface="Cambria" pitchFamily="18" charset="0"/>
              </a:rPr>
              <a:t>Человеку   дано   слово, животному – немота.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250825" y="5661025"/>
            <a:ext cx="8642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404040"/>
                </a:solidFill>
                <a:latin typeface="Arial Narrow" pitchFamily="34" charset="0"/>
              </a:rPr>
              <a:t>Согласны  ли  вы  с  таким  утверждением?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25" grpId="0" build="p"/>
      <p:bldP spid="26" grpId="0" build="p"/>
      <p:bldP spid="27" grpId="0" build="p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5849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пия Детские_Песни_-_Человек_Собаке_Друг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5400000">
            <a:off x="10429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5400000">
            <a:off x="2339975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rot="5400000">
            <a:off x="3708400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323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62277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75961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10800000">
            <a:off x="8567738" y="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 rot="10800000">
            <a:off x="8567738" y="11255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10800000">
            <a:off x="8567738" y="2276475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8567738" y="342900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0800000">
            <a:off x="8567738" y="46529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10800000">
            <a:off x="8567738" y="58499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4" name="WordArt 2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484438" y="3213100"/>
            <a:ext cx="4029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Следи за стрелкой</a:t>
            </a:r>
          </a:p>
        </p:txBody>
      </p:sp>
      <p:sp>
        <p:nvSpPr>
          <p:cNvPr id="2" name="AutoShape 35"/>
          <p:cNvSpPr>
            <a:spLocks noChangeArrowheads="1"/>
          </p:cNvSpPr>
          <p:nvPr/>
        </p:nvSpPr>
        <p:spPr bwMode="auto">
          <a:xfrm rot="16200000">
            <a:off x="7667625" y="59499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" name="AutoShape 35"/>
          <p:cNvSpPr>
            <a:spLocks noChangeArrowheads="1"/>
          </p:cNvSpPr>
          <p:nvPr/>
        </p:nvSpPr>
        <p:spPr bwMode="auto">
          <a:xfrm rot="16200000">
            <a:off x="6516687" y="59499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rot="16200000">
            <a:off x="5364162" y="59499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" name="AutoShape 35"/>
          <p:cNvSpPr>
            <a:spLocks noChangeArrowheads="1"/>
          </p:cNvSpPr>
          <p:nvPr/>
        </p:nvSpPr>
        <p:spPr bwMode="auto">
          <a:xfrm rot="16200000">
            <a:off x="4211637" y="59499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 rot="16200000">
            <a:off x="3059112" y="59499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 rot="16200000">
            <a:off x="1908175" y="59499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 rot="16200000">
            <a:off x="827087" y="59499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39750" y="501332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39750" y="38608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39750" y="27082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9750" y="15573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539750" y="4762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 rot="5400000">
            <a:off x="1474787" y="2603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 rot="5400000">
            <a:off x="2700337" y="2603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 rot="5400000">
            <a:off x="3851275" y="2603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 rot="5400000">
            <a:off x="5003800" y="2603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rot="5400000">
            <a:off x="6300787" y="260351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5400000">
            <a:off x="7524750" y="26035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 rot="10800000">
            <a:off x="795655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 rot="10800000">
            <a:off x="795655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 rot="10800000">
            <a:off x="795655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 rot="10800000">
            <a:off x="795655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rot="16200000">
            <a:off x="7235825" y="522922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5" name="AutoShape 35"/>
          <p:cNvSpPr>
            <a:spLocks noChangeArrowheads="1"/>
          </p:cNvSpPr>
          <p:nvPr/>
        </p:nvSpPr>
        <p:spPr bwMode="auto">
          <a:xfrm rot="16200000">
            <a:off x="6011862" y="5229226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 rot="16200000">
            <a:off x="4859338" y="53006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AutoShape 35"/>
          <p:cNvSpPr>
            <a:spLocks noChangeArrowheads="1"/>
          </p:cNvSpPr>
          <p:nvPr/>
        </p:nvSpPr>
        <p:spPr bwMode="auto">
          <a:xfrm rot="16200000">
            <a:off x="3635376" y="5300662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 rot="16200000">
            <a:off x="2484438" y="53006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 rot="16200000">
            <a:off x="1331913" y="53006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7" grpId="0" animBg="1"/>
      <p:bldP spid="5137" grpId="1" animBg="1"/>
      <p:bldP spid="5139" grpId="0" animBg="1"/>
      <p:bldP spid="5139" grpId="1" animBg="1"/>
      <p:bldP spid="5140" grpId="0" animBg="1"/>
      <p:bldP spid="5140" grpId="1" animBg="1"/>
      <p:bldP spid="5141" grpId="0" animBg="1"/>
      <p:bldP spid="5141" grpId="1" animBg="1"/>
      <p:bldP spid="5142" grpId="0" animBg="1"/>
      <p:bldP spid="5142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 animBg="1"/>
      <p:bldP spid="5150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4" grpId="0" animBg="1"/>
      <p:bldP spid="5154" grpId="1" animBg="1"/>
      <p:bldP spid="5155" grpId="0" animBg="1"/>
      <p:bldP spid="515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~1\DREAMW~1\LOCALS~1\Temp\FineReader11\media\image14.jpeg"/>
          <p:cNvPicPr>
            <a:picLocks noChangeAspect="1" noChangeArrowheads="1"/>
          </p:cNvPicPr>
          <p:nvPr/>
        </p:nvPicPr>
        <p:blipFill>
          <a:blip r:embed="rId2" r:link="rId3">
            <a:lum contrast="18000"/>
          </a:blip>
          <a:srcRect/>
          <a:stretch>
            <a:fillRect/>
          </a:stretch>
        </p:blipFill>
        <p:spPr bwMode="auto">
          <a:xfrm>
            <a:off x="3851275" y="1916113"/>
            <a:ext cx="25003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image12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/>
          <a:stretch>
            <a:fillRect/>
          </a:stretch>
        </p:blipFill>
        <p:spPr bwMode="auto">
          <a:xfrm>
            <a:off x="1403350" y="1916113"/>
            <a:ext cx="15986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1550" y="3068638"/>
            <a:ext cx="167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cs typeface="Microsoft Sans Serif" pitchFamily="34" charset="0"/>
              </a:rPr>
              <a:t>Веста</a:t>
            </a:r>
            <a:endParaRPr lang="ru-RU" sz="2000" b="1"/>
          </a:p>
        </p:txBody>
      </p:sp>
      <p:pic>
        <p:nvPicPr>
          <p:cNvPr id="24580" name="Picture 2" descr="image13"/>
          <p:cNvPicPr>
            <a:picLocks noChangeAspect="1" noChangeArrowheads="1"/>
          </p:cNvPicPr>
          <p:nvPr/>
        </p:nvPicPr>
        <p:blipFill>
          <a:blip r:embed="rId5">
            <a:lum bright="-4000" contrast="20000"/>
          </a:blip>
          <a:srcRect/>
          <a:stretch>
            <a:fillRect/>
          </a:stretch>
        </p:blipFill>
        <p:spPr bwMode="auto">
          <a:xfrm>
            <a:off x="684213" y="3644900"/>
            <a:ext cx="16430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1"/>
          <p:cNvSpPr>
            <a:spLocks noChangeArrowheads="1"/>
          </p:cNvSpPr>
          <p:nvPr/>
        </p:nvSpPr>
        <p:spPr bwMode="auto">
          <a:xfrm>
            <a:off x="-180975" y="4941888"/>
            <a:ext cx="7715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85800" algn="just" eaLnBrk="0" hangingPunct="0">
              <a:tabLst>
                <a:tab pos="2733675" algn="l"/>
              </a:tabLst>
            </a:pPr>
            <a:r>
              <a:rPr lang="ru-RU" sz="2000">
                <a:solidFill>
                  <a:srgbClr val="000000"/>
                </a:solidFill>
                <a:cs typeface="Microsoft Sans Serif" pitchFamily="34" charset="0"/>
              </a:rPr>
              <a:t>Кошка___________очень   доволь</a:t>
            </a:r>
            <a:r>
              <a:rPr lang="ru-RU" sz="200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</a:rPr>
              <a:t>на,  </a:t>
            </a:r>
          </a:p>
          <a:p>
            <a:pPr indent="685800" algn="just" eaLnBrk="0" hangingPunct="0">
              <a:tabLst>
                <a:tab pos="2733675" algn="l"/>
              </a:tabLst>
            </a:pPr>
            <a:r>
              <a:rPr lang="ru-RU" sz="2000">
                <a:solidFill>
                  <a:srgbClr val="000000"/>
                </a:solidFill>
                <a:cs typeface="Microsoft Sans Serif" pitchFamily="34" charset="0"/>
              </a:rPr>
              <a:t>а __________готов   к   нападению.</a:t>
            </a:r>
            <a:endParaRPr lang="ru-RU" sz="2000"/>
          </a:p>
          <a:p>
            <a:pPr indent="685800" algn="just" eaLnBrk="0" hangingPunct="0">
              <a:tabLst>
                <a:tab pos="2733675" algn="l"/>
              </a:tabLst>
            </a:pPr>
            <a:r>
              <a:rPr lang="ru-RU" sz="2000">
                <a:solidFill>
                  <a:srgbClr val="000000"/>
                </a:solidFill>
                <a:cs typeface="Microsoft Sans Serif" pitchFamily="34" charset="0"/>
              </a:rPr>
              <a:t>Собака__________рада,  __________	</a:t>
            </a:r>
            <a:endParaRPr lang="ru-RU" sz="2000"/>
          </a:p>
          <a:p>
            <a:pPr indent="685800" algn="just" eaLnBrk="0" hangingPunct="0">
              <a:tabLst>
                <a:tab pos="2733675" algn="l"/>
              </a:tabLst>
            </a:pPr>
            <a:r>
              <a:rPr lang="ru-RU" sz="2000">
                <a:solidFill>
                  <a:srgbClr val="000000"/>
                </a:solidFill>
                <a:cs typeface="Microsoft Sans Serif" pitchFamily="34" charset="0"/>
              </a:rPr>
              <a:t>испугана,  а_______ готов  служить.</a:t>
            </a:r>
            <a:endParaRPr lang="ru-RU" sz="2000"/>
          </a:p>
        </p:txBody>
      </p:sp>
      <p:sp>
        <p:nvSpPr>
          <p:cNvPr id="24582" name="Прямоугольник 12"/>
          <p:cNvSpPr>
            <a:spLocks noChangeArrowheads="1"/>
          </p:cNvSpPr>
          <p:nvPr/>
        </p:nvSpPr>
        <p:spPr bwMode="auto">
          <a:xfrm>
            <a:off x="1116013" y="620713"/>
            <a:ext cx="7429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80988" algn="l"/>
              </a:tabLst>
            </a:pPr>
            <a:r>
              <a:rPr lang="ru-RU" i="1">
                <a:solidFill>
                  <a:srgbClr val="000000"/>
                </a:solidFill>
                <a:cs typeface="Microsoft Sans Serif" pitchFamily="34" charset="0"/>
              </a:rPr>
              <a:t>Поиграем в переводчиков! Рассмотри позы кошек и собак. О чём они «говорят»? Впиши в предложения нужную кличку животного.</a:t>
            </a:r>
            <a:endParaRPr lang="ru-RU" i="1"/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2268538" y="4005263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cs typeface="Microsoft Sans Serif" pitchFamily="34" charset="0"/>
              </a:rPr>
              <a:t>Жучка</a:t>
            </a:r>
            <a:endParaRPr lang="ru-RU" sz="2000" b="1"/>
          </a:p>
        </p:txBody>
      </p:sp>
      <p:sp>
        <p:nvSpPr>
          <p:cNvPr id="24584" name="Text Box 3"/>
          <p:cNvSpPr txBox="1">
            <a:spLocks noChangeArrowheads="1"/>
          </p:cNvSpPr>
          <p:nvPr/>
        </p:nvSpPr>
        <p:spPr bwMode="auto">
          <a:xfrm>
            <a:off x="3492500" y="3068638"/>
            <a:ext cx="1644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cs typeface="Microsoft Sans Serif" pitchFamily="34" charset="0"/>
              </a:rPr>
              <a:t>Дымка</a:t>
            </a:r>
            <a:r>
              <a:rPr lang="ru-RU" sz="2400">
                <a:cs typeface="Microsoft Sans Serif" pitchFamily="34" charset="0"/>
              </a:rPr>
              <a:t> </a:t>
            </a:r>
            <a:endParaRPr lang="ru-RU" sz="2400"/>
          </a:p>
        </p:txBody>
      </p:sp>
      <p:sp>
        <p:nvSpPr>
          <p:cNvPr id="24585" name="Text Box 3"/>
          <p:cNvSpPr txBox="1">
            <a:spLocks noChangeArrowheads="1"/>
          </p:cNvSpPr>
          <p:nvPr/>
        </p:nvSpPr>
        <p:spPr bwMode="auto">
          <a:xfrm>
            <a:off x="6156325" y="2708275"/>
            <a:ext cx="1008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cs typeface="Microsoft Sans Serif" pitchFamily="34" charset="0"/>
              </a:rPr>
              <a:t>Рэм</a:t>
            </a:r>
            <a:r>
              <a:rPr lang="ru-RU" sz="2400">
                <a:cs typeface="Microsoft Sans Serif" pitchFamily="34" charset="0"/>
              </a:rPr>
              <a:t> </a:t>
            </a:r>
            <a:endParaRPr lang="ru-RU" sz="2400"/>
          </a:p>
        </p:txBody>
      </p:sp>
      <p:sp>
        <p:nvSpPr>
          <p:cNvPr id="24586" name="Text Box 3"/>
          <p:cNvSpPr txBox="1">
            <a:spLocks noChangeArrowheads="1"/>
          </p:cNvSpPr>
          <p:nvPr/>
        </p:nvSpPr>
        <p:spPr bwMode="auto">
          <a:xfrm>
            <a:off x="5219700" y="4076700"/>
            <a:ext cx="173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cs typeface="Microsoft Sans Serif" pitchFamily="34" charset="0"/>
              </a:rPr>
              <a:t>Барсик </a:t>
            </a:r>
            <a:endParaRPr lang="ru-RU" sz="2000" b="1"/>
          </a:p>
        </p:txBody>
      </p:sp>
      <p:pic>
        <p:nvPicPr>
          <p:cNvPr id="24587" name="Picture 4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1525" y="3911600"/>
            <a:ext cx="20224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DOCUME~1\DREAMW~1\LOCALS~1\Temp\FineReader11\media\image7.jpeg"/>
          <p:cNvPicPr>
            <a:picLocks noChangeAspect="1" noChangeArrowheads="1"/>
          </p:cNvPicPr>
          <p:nvPr/>
        </p:nvPicPr>
        <p:blipFill>
          <a:blip r:embed="rId2" r:link="rId3">
            <a:lum bright="-2000" contrast="6000"/>
          </a:blip>
          <a:srcRect/>
          <a:stretch>
            <a:fillRect/>
          </a:stretch>
        </p:blipFill>
        <p:spPr bwMode="auto">
          <a:xfrm>
            <a:off x="4643438" y="4149725"/>
            <a:ext cx="37671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63713" y="5229225"/>
            <a:ext cx="2447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900" b="1">
                <a:solidFill>
                  <a:srgbClr val="990000"/>
                </a:solidFill>
                <a:latin typeface="Microsoft Sans Serif" pitchFamily="34" charset="0"/>
                <a:cs typeface="Microsoft Sans Serif" pitchFamily="34" charset="0"/>
              </a:rPr>
              <a:t>сообщение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65175" y="4724400"/>
            <a:ext cx="3240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900" b="1">
                <a:solidFill>
                  <a:srgbClr val="990000"/>
                </a:solidFill>
                <a:latin typeface="Microsoft Sans Serif" pitchFamily="34" charset="0"/>
                <a:cs typeface="Microsoft Sans Serif" pitchFamily="34" charset="0"/>
              </a:rPr>
              <a:t>информация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24580" name="Text Box 1"/>
          <p:cNvSpPr txBox="1">
            <a:spLocks noChangeArrowheads="1"/>
          </p:cNvSpPr>
          <p:nvPr/>
        </p:nvSpPr>
        <p:spPr bwMode="auto">
          <a:xfrm>
            <a:off x="2339975" y="5734050"/>
            <a:ext cx="4257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900" b="1">
                <a:solidFill>
                  <a:srgbClr val="990000"/>
                </a:solidFill>
                <a:latin typeface="Microsoft Sans Serif" pitchFamily="34" charset="0"/>
                <a:cs typeface="Microsoft Sans Serif" pitchFamily="34" charset="0"/>
              </a:rPr>
              <a:t>речевое    действие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971550" y="1268413"/>
            <a:ext cx="69135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8300">
              <a:tabLst>
                <a:tab pos="288925" algn="l"/>
              </a:tabLst>
            </a:pPr>
            <a:r>
              <a:rPr lang="ru-RU" sz="1600" i="1" u="sng">
                <a:solidFill>
                  <a:srgbClr val="000000"/>
                </a:solidFill>
                <a:cs typeface="Microsoft Sans Serif" pitchFamily="34" charset="0"/>
              </a:rPr>
              <a:t>О чём может рассказывать текст, если в нём есть сочетания слов «язык животных», «языки животных»?</a:t>
            </a:r>
            <a:endParaRPr lang="ru-RU" sz="800" i="1" u="sng"/>
          </a:p>
          <a:p>
            <a:pPr indent="368300" eaLnBrk="0" hangingPunct="0">
              <a:buFontTx/>
              <a:buChar char="•"/>
              <a:tabLst>
                <a:tab pos="288925" algn="l"/>
              </a:tabLst>
            </a:pPr>
            <a:r>
              <a:rPr lang="ru-RU" sz="1600" i="1" u="sng">
                <a:solidFill>
                  <a:srgbClr val="000000"/>
                </a:solidFill>
                <a:cs typeface="Microsoft Sans Serif" pitchFamily="34" charset="0"/>
              </a:rPr>
              <a:t>Прочитай и проверь своё предположение.</a:t>
            </a:r>
            <a:endParaRPr lang="ru-RU" sz="800" i="1" u="sng"/>
          </a:p>
          <a:p>
            <a:pPr indent="368300" eaLnBrk="0" hangingPunct="0">
              <a:tabLst>
                <a:tab pos="288925" algn="l"/>
              </a:tabLst>
            </a:pPr>
            <a:endParaRPr lang="ru-RU" sz="1600" i="1" u="sng">
              <a:solidFill>
                <a:srgbClr val="000000"/>
              </a:solidFill>
              <a:cs typeface="Microsoft Sans Serif" pitchFamily="34" charset="0"/>
            </a:endParaRPr>
          </a:p>
          <a:p>
            <a:pPr indent="368300" eaLnBrk="0" hangingPunct="0">
              <a:tabLst>
                <a:tab pos="288925" algn="l"/>
              </a:tabLst>
            </a:pPr>
            <a:r>
              <a:rPr lang="ru-RU" sz="2400" b="1">
                <a:solidFill>
                  <a:srgbClr val="000000"/>
                </a:solidFill>
                <a:cs typeface="Microsoft Sans Serif" pitchFamily="34" charset="0"/>
              </a:rPr>
              <a:t>Животные имеют разные языки.   У попугая — язык-«ложка».   У змеи — язык-«рогатина».</a:t>
            </a:r>
            <a:endParaRPr lang="ru-RU" sz="1000" b="1"/>
          </a:p>
        </p:txBody>
      </p:sp>
      <p:sp>
        <p:nvSpPr>
          <p:cNvPr id="24584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1622425" y="482600"/>
            <a:ext cx="5715000" cy="4286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  <a:cs typeface="+mn-cs"/>
              </a:rPr>
              <a:t>Работа  по  учебнику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812360" y="6287569"/>
            <a:ext cx="1331640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6 – 7</a:t>
            </a:r>
          </a:p>
        </p:txBody>
      </p:sp>
      <p:pic>
        <p:nvPicPr>
          <p:cNvPr id="3078" name="Picture 6" descr="http://im6-tub-ru.yandex.net/i?id=172985046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1816100"/>
            <a:ext cx="24590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zooclub.ru/attach/4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115888"/>
            <a:ext cx="24590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im2-tub-ru.yandex.net/i?id=127043382-6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1841500"/>
            <a:ext cx="22336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://im2-tub-ru.yandex.net/i?id=142256096-6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2875"/>
            <a:ext cx="1800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http://im3-tub-ru.yandex.net/i?id=147492343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84138"/>
            <a:ext cx="16668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://im2-tub-ru.yandex.net/i?id=104890571-6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1325" y="5065713"/>
            <a:ext cx="22415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http://im5-tub-ru.yandex.net/i?id=252470274-2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" y="5054600"/>
            <a:ext cx="25447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http://im8-tub-ru.yandex.net/i?id=142474731-14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3363" y="5043488"/>
            <a:ext cx="257968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http://im6-tub-ru.yandex.net/i?id=23441755-43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65963" y="3532188"/>
            <a:ext cx="2051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http://im8-tub-ru.yandex.net/i?id=144367945-03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5025" y="1876425"/>
            <a:ext cx="19415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 descr="http://im6-tub-ru.yandex.net/i?id=44109544-35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8388" y="3524250"/>
            <a:ext cx="18557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 descr="http://im4-tub-ru.yandex.net/i?id=308248853-04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6950" y="142875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бъект 2"/>
          <p:cNvSpPr txBox="1">
            <a:spLocks/>
          </p:cNvSpPr>
          <p:nvPr/>
        </p:nvSpPr>
        <p:spPr bwMode="auto">
          <a:xfrm>
            <a:off x="7775575" y="5876925"/>
            <a:ext cx="1368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 i="1">
                <a:solidFill>
                  <a:srgbClr val="FF0000"/>
                </a:solidFill>
                <a:latin typeface="Cambria" pitchFamily="18" charset="0"/>
              </a:rPr>
              <a:t>Упр. 6</a:t>
            </a:r>
          </a:p>
        </p:txBody>
      </p:sp>
      <p:pic>
        <p:nvPicPr>
          <p:cNvPr id="1026" name="Picture 2" descr="http://im6-tub-ru.yandex.net/i?id=240681837-67-72&amp;n=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0" y="3400425"/>
            <a:ext cx="21717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im4-tub-ru.yandex.net/i?id=400464425-40-72&amp;n=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0" y="1946275"/>
            <a:ext cx="184626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468313" y="1844675"/>
            <a:ext cx="84978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00"/>
                </a:solidFill>
                <a:latin typeface="Comic Sans MS" pitchFamily="66" charset="0"/>
              </a:rPr>
              <a:t>У животных есть свой «язык»  для передачи сообщений.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omic Sans MS" pitchFamily="66" charset="0"/>
              </a:rPr>
              <a:t>Это язык сигналов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omic Sans MS" pitchFamily="66" charset="0"/>
              </a:rPr>
              <a:t>(звуков, движений, запахов, поз).</a:t>
            </a: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5084763"/>
            <a:ext cx="785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omic Sans MS" pitchFamily="66" charset="0"/>
              </a:rPr>
              <a:t>Поищи сведения о способах общения</a:t>
            </a:r>
          </a:p>
          <a:p>
            <a:r>
              <a:rPr lang="ru-RU" sz="2000">
                <a:solidFill>
                  <a:srgbClr val="000000"/>
                </a:solidFill>
                <a:latin typeface="Comic Sans MS" pitchFamily="66" charset="0"/>
              </a:rPr>
              <a:t> животных в справочниках, книгах,</a:t>
            </a:r>
          </a:p>
          <a:p>
            <a:r>
              <a:rPr lang="ru-RU" sz="2000">
                <a:solidFill>
                  <a:srgbClr val="000000"/>
                </a:solidFill>
                <a:latin typeface="Comic Sans MS" pitchFamily="66" charset="0"/>
              </a:rPr>
              <a:t> журналах.   Подготовь сообщение.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858125" cy="2087562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24175"/>
            <a:ext cx="215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image2"/>
          <p:cNvPicPr>
            <a:picLocks noChangeAspect="1" noChangeArrowheads="1"/>
          </p:cNvPicPr>
          <p:nvPr/>
        </p:nvPicPr>
        <p:blipFill>
          <a:blip r:embed="rId4">
            <a:lum bright="2000" contrast="16000"/>
          </a:blip>
          <a:srcRect/>
          <a:stretch>
            <a:fillRect/>
          </a:stretch>
        </p:blipFill>
        <p:spPr bwMode="auto">
          <a:xfrm>
            <a:off x="3708400" y="3213100"/>
            <a:ext cx="33115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24300" y="2349500"/>
            <a:ext cx="18716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4213" y="2349500"/>
            <a:ext cx="78486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38788" y="533400"/>
            <a:ext cx="2971800" cy="914400"/>
          </a:xfrm>
        </p:spPr>
        <p:txBody>
          <a:bodyPr anchor="b">
            <a:normAutofit/>
          </a:bodyPr>
          <a:lstStyle/>
          <a:p>
            <a:pPr eaLnBrk="1" hangingPunct="1"/>
            <a:endParaRPr lang="ru-RU" sz="2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Текст 3"/>
          <p:cNvSpPr>
            <a:spLocks noGrp="1"/>
          </p:cNvSpPr>
          <p:nvPr>
            <p:ph type="body" idx="4294967295"/>
          </p:nvPr>
        </p:nvSpPr>
        <p:spPr>
          <a:xfrm>
            <a:off x="395288" y="0"/>
            <a:ext cx="3008312" cy="4392613"/>
          </a:xfrm>
        </p:spPr>
        <p:txBody>
          <a:bodyPr lIns="91440" tIns="91440" rIns="91440" bIns="45720"/>
          <a:lstStyle/>
          <a:p>
            <a:pPr marL="17463" indent="0" algn="ctr" defTabSz="914400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2000" b="1" smtClean="0"/>
              <a:t> </a:t>
            </a:r>
          </a:p>
          <a:p>
            <a:pPr marL="17463" indent="0" algn="ctr" defTabSz="914400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5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УЗНАЛ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УДИВИЛСЯ</a:t>
            </a:r>
            <a:r>
              <a:rPr lang="ru-RU" sz="3600" b="1">
                <a:solidFill>
                  <a:srgbClr val="BAAD8D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НАУЧИЛСЯ </a:t>
            </a:r>
            <a:r>
              <a:rPr lang="ru-RU" sz="44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ЗАПОМНИЛ…</a:t>
            </a:r>
          </a:p>
        </p:txBody>
      </p: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 rot="5400000" flipH="1" flipV="1">
            <a:off x="2096294" y="1439069"/>
            <a:ext cx="2214563" cy="1152525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flipV="1">
            <a:off x="2627313" y="2349500"/>
            <a:ext cx="1285875" cy="781050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627313" y="3141663"/>
            <a:ext cx="1352550" cy="6810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 rot="16200000" flipH="1">
            <a:off x="2178051" y="3590925"/>
            <a:ext cx="2112962" cy="12144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44A00-952A-43EA-84DE-39BB13B3417B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01.09.2017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1D483C-0039-4FA6-AD4D-FECF4329431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91" y="519411"/>
            <a:ext cx="87714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ПРАВИЛА ПОВЕДЕНИЯ НА УРОКЕ</a:t>
            </a:r>
          </a:p>
        </p:txBody>
      </p: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684213" y="1341438"/>
            <a:ext cx="82089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На уроке будь старательным,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Будь спокойным и внимательным.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Всё пиши, не отставая,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Слушай, не перебивая.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Говори всё чётко, внятно, 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Чтобы было всем понятно.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Если хочешь отвечать, 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Надо руку поднимать.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3659" y="950890"/>
            <a:ext cx="2528237" cy="101565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ДОМА</a:t>
            </a:r>
          </a:p>
        </p:txBody>
      </p:sp>
      <p:pic>
        <p:nvPicPr>
          <p:cNvPr id="37895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08275"/>
            <a:ext cx="215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492500" y="2924175"/>
            <a:ext cx="4248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Упражнение   №3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879725" y="3933825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66CC"/>
                </a:solidFill>
              </a:rPr>
              <a:t>+ сообщение о способах общения животных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4"/>
          <p:cNvSpPr>
            <a:spLocks noChangeArrowheads="1" noChangeShapeType="1" noTextEdit="1"/>
          </p:cNvSpPr>
          <p:nvPr/>
        </p:nvSpPr>
        <p:spPr bwMode="auto">
          <a:xfrm>
            <a:off x="2700338" y="1196975"/>
            <a:ext cx="5472112" cy="302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  <p:pic>
        <p:nvPicPr>
          <p:cNvPr id="29699" name="Рисунок 0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95288" y="3716338"/>
            <a:ext cx="2736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746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Список использованных источников</a:t>
            </a: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428625" y="1285875"/>
            <a:ext cx="771525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Изображение колокольчика:</a:t>
            </a:r>
          </a:p>
          <a:p>
            <a:r>
              <a:rPr lang="en-US">
                <a:hlinkClick r:id="rId2"/>
              </a:rPr>
              <a:t>http://allforchildren.ru/pictures/showimg/school1/school0119jpg.htm</a:t>
            </a:r>
            <a:endParaRPr lang="ru-RU"/>
          </a:p>
          <a:p>
            <a:r>
              <a:rPr lang="ru-RU"/>
              <a:t>Изображение  ученика 1:</a:t>
            </a:r>
          </a:p>
          <a:p>
            <a:r>
              <a:rPr lang="en-US">
                <a:hlinkClick r:id="rId3"/>
              </a:rPr>
              <a:t>http://allforchildren.ru/pictures/showimg/school21/school2196gif.htm</a:t>
            </a:r>
            <a:endParaRPr lang="ru-RU"/>
          </a:p>
          <a:p>
            <a:r>
              <a:rPr lang="ru-RU"/>
              <a:t>Изображение  ученика  2:</a:t>
            </a:r>
          </a:p>
          <a:p>
            <a:r>
              <a:rPr lang="en-US">
                <a:hlinkClick r:id="rId4"/>
              </a:rPr>
              <a:t>http://allforchildren.ru/pictures/showimg/school21/school2197gif.htm</a:t>
            </a:r>
            <a:endParaRPr lang="ru-RU"/>
          </a:p>
          <a:p>
            <a:r>
              <a:rPr lang="ru-RU"/>
              <a:t>Изображение  ученика 3:</a:t>
            </a:r>
          </a:p>
          <a:p>
            <a:r>
              <a:rPr lang="en-US">
                <a:hlinkClick r:id="rId5"/>
              </a:rPr>
              <a:t>http://allforchildren.ru/pictures/showimg/school21/school2198gif.htm</a:t>
            </a:r>
            <a:endParaRPr lang="ru-RU"/>
          </a:p>
          <a:p>
            <a:r>
              <a:rPr lang="ru-RU"/>
              <a:t>Изображения из учебника и тетради «Русский язык» Л.Я.Желтовской</a:t>
            </a:r>
            <a:endParaRPr lang="en-US"/>
          </a:p>
          <a:p>
            <a:r>
              <a:rPr lang="ru-RU"/>
              <a:t>Физминутка от  Галкиной Инны Анатольевны:</a:t>
            </a:r>
          </a:p>
          <a:p>
            <a:r>
              <a:rPr lang="en-US">
                <a:hlinkClick r:id="rId6"/>
              </a:rPr>
              <a:t>http://luchiki.ucoz.ru/load/ehlektronnye_fizminutki_dlja_glaz/15</a:t>
            </a: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319E2F-F45E-4F74-A18E-5AC686BFFA24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01.09.2017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0" tIns="45715" rIns="91430" bIns="4571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C6B236-D08A-4F9E-8CF3-4FC3485CB31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0562" y="951211"/>
            <a:ext cx="3730167" cy="70787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644" y="2132856"/>
            <a:ext cx="8657844" cy="341631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ЛУЧШИЙ СПОСОБ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ИЗУЧИТЬ ЧТО-ЛИБО –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ЭТО ОТКРЫТЬ САМОМУ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403350" y="620713"/>
            <a:ext cx="7056438" cy="2232025"/>
          </a:xfrm>
          <a:prstGeom prst="wedgeRoundRectCallout">
            <a:avLst>
              <a:gd name="adj1" fmla="val -6083"/>
              <a:gd name="adj2" fmla="val 13584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AAE2CA"/>
            </a:solidFill>
            <a:miter lim="800000"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47813" y="836613"/>
            <a:ext cx="6858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>
                <a:solidFill>
                  <a:srgbClr val="002060"/>
                </a:solidFill>
              </a:rPr>
              <a:t>Мы  сегодня   познакомимся   с учебником   «Русский язык».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>
                <a:solidFill>
                  <a:srgbClr val="002060"/>
                </a:solidFill>
              </a:rPr>
              <a:t>Кто  написал   учебник?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>
                <a:solidFill>
                  <a:srgbClr val="002060"/>
                </a:solidFill>
              </a:rPr>
              <a:t>Как   вы    понимаете словосочетание   «планета знаний»?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4137" b="1384"/>
          <a:stretch>
            <a:fillRect/>
          </a:stretch>
        </p:blipFill>
        <p:spPr bwMode="auto">
          <a:xfrm>
            <a:off x="539750" y="549275"/>
            <a:ext cx="4275138" cy="5815013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86125" y="3071813"/>
            <a:ext cx="1071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  <a:cs typeface="Microsoft Sans Serif" pitchFamily="34" charset="0"/>
              </a:rPr>
              <a:t>УСТНАЯ НАРОДНАЯ РЕЧЬ  </a:t>
            </a:r>
          </a:p>
          <a:p>
            <a:pPr algn="ctr"/>
            <a:r>
              <a:rPr lang="ru-RU" sz="1000" b="1">
                <a:solidFill>
                  <a:srgbClr val="002060"/>
                </a:solidFill>
                <a:cs typeface="Microsoft Sans Serif" pitchFamily="34" charset="0"/>
              </a:rPr>
              <a:t>С. 12—13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1550" y="2997200"/>
            <a:ext cx="992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  <a:cs typeface="Microsoft Sans Serif" pitchFamily="34" charset="0"/>
              </a:rPr>
              <a:t>ДАР СЛОВА, ДАР  РЕЧИ</a:t>
            </a:r>
            <a:endParaRPr lang="ru-RU" sz="900" b="1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1000" b="1">
                <a:solidFill>
                  <a:srgbClr val="002060"/>
                </a:solidFill>
                <a:cs typeface="Microsoft Sans Serif" pitchFamily="34" charset="0"/>
              </a:rPr>
              <a:t>С, 6—7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195513" y="1916113"/>
            <a:ext cx="1152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  <a:cs typeface="Microsoft Sans Serif" pitchFamily="34" charset="0"/>
              </a:rPr>
              <a:t>НАШ РОДНОЙ ЯЗЫК —РУССКИЙ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cs typeface="Courier New" pitchFamily="49" charset="0"/>
              </a:rPr>
              <a:t>С 8—11</a:t>
            </a:r>
            <a:endParaRPr lang="ru-RU" sz="1200" b="1">
              <a:solidFill>
                <a:srgbClr val="002060"/>
              </a:solidFill>
            </a:endParaRPr>
          </a:p>
          <a:p>
            <a:endParaRPr lang="ru-RU" sz="700" b="1">
              <a:solidFill>
                <a:srgbClr val="002060"/>
              </a:solidFill>
            </a:endParaRPr>
          </a:p>
          <a:p>
            <a:pPr eaLnBrk="0" hangingPunct="0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5143500" y="1071563"/>
            <a:ext cx="4681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>
              <a:solidFill>
                <a:srgbClr val="000000"/>
              </a:solidFill>
              <a:cs typeface="Courier New" pitchFamily="49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cs typeface="Courier New" pitchFamily="49" charset="0"/>
              </a:rPr>
              <a:t/>
            </a:r>
            <a:br>
              <a:rPr lang="ru-RU" sz="1200">
                <a:solidFill>
                  <a:srgbClr val="000000"/>
                </a:solidFill>
                <a:cs typeface="Courier New" pitchFamily="49" charset="0"/>
              </a:rPr>
            </a:br>
            <a:endParaRPr lang="ru-RU"/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4929188" y="32861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/>
            </a:r>
            <a:br>
              <a:rPr lang="ru-RU" b="1">
                <a:solidFill>
                  <a:srgbClr val="002060"/>
                </a:solidFill>
              </a:rPr>
            </a:b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1701800" y="4292600"/>
            <a:ext cx="1250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</a:rPr>
              <a:t>О   ДАРЕ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</a:rPr>
              <a:t>СЛОВА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7900" y="765175"/>
            <a:ext cx="41767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Прочитайте, какие  темы мы будем изучать.</a:t>
            </a:r>
            <a:endParaRPr lang="ru-RU" sz="2400" b="1">
              <a:solidFill>
                <a:srgbClr val="002060"/>
              </a:solidFill>
            </a:endParaRPr>
          </a:p>
          <a:p>
            <a:pPr indent="457200"/>
            <a:endParaRPr lang="ru-RU" sz="2400" b="1">
              <a:solidFill>
                <a:srgbClr val="002060"/>
              </a:solidFill>
            </a:endParaRPr>
          </a:p>
          <a:p>
            <a:pPr indent="457200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Какие  темы нам уже зна-комы?</a:t>
            </a:r>
          </a:p>
          <a:p>
            <a:pPr indent="457200"/>
            <a:endParaRPr lang="ru-RU" sz="2400" b="1">
              <a:solidFill>
                <a:srgbClr val="002060"/>
              </a:solidFill>
              <a:latin typeface="Comic Sans MS" pitchFamily="66" charset="0"/>
            </a:endParaRPr>
          </a:p>
          <a:p>
            <a:pPr indent="457200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Прочитайте обращение автора  учеб-ника  к  вам.</a:t>
            </a:r>
          </a:p>
        </p:txBody>
      </p:sp>
      <p:pic>
        <p:nvPicPr>
          <p:cNvPr id="15370" name="Рисунок 13" descr="school01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82397">
            <a:off x="7740650" y="5013325"/>
            <a:ext cx="9572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1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school01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82397">
            <a:off x="611188" y="620713"/>
            <a:ext cx="9572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692360" y="1630770"/>
            <a:ext cx="7978439" cy="164463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  <a:cs typeface="+mn-cs"/>
              </a:rPr>
              <a:t>Зачем человеку слово дано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775" y="549275"/>
            <a:ext cx="3095625" cy="996950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</a:t>
            </a:r>
            <a:endParaRPr lang="ru-RU" sz="6000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17827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1187450" y="1125538"/>
            <a:ext cx="6624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Формулируем цель</a:t>
            </a: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2987675" y="2349500"/>
            <a:ext cx="4105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Сегодня на уроке </a:t>
            </a:r>
          </a:p>
          <a:p>
            <a:r>
              <a:rPr lang="ru-RU" sz="3600"/>
              <a:t>- мы узнаем …</a:t>
            </a:r>
          </a:p>
          <a:p>
            <a:r>
              <a:rPr lang="ru-RU" sz="3600"/>
              <a:t>- мы вспомним …</a:t>
            </a:r>
          </a:p>
          <a:p>
            <a:r>
              <a:rPr lang="ru-RU" sz="3600"/>
              <a:t>- мы научимся…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image8"/>
          <p:cNvPicPr>
            <a:picLocks noChangeAspect="1" noChangeArrowheads="1"/>
          </p:cNvPicPr>
          <p:nvPr/>
        </p:nvPicPr>
        <p:blipFill>
          <a:blip r:embed="rId2">
            <a:lum bright="-24000" contrast="50000"/>
          </a:blip>
          <a:srcRect/>
          <a:stretch>
            <a:fillRect/>
          </a:stretch>
        </p:blipFill>
        <p:spPr bwMode="auto">
          <a:xfrm>
            <a:off x="2051050" y="1700213"/>
            <a:ext cx="65706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62264" y="1122347"/>
            <a:ext cx="4571999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Дар слова, дар речи</a:t>
            </a:r>
          </a:p>
        </p:txBody>
      </p:sp>
      <p:sp>
        <p:nvSpPr>
          <p:cNvPr id="17411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1643063" y="500063"/>
            <a:ext cx="5715000" cy="642937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  <a:cs typeface="+mn-cs"/>
              </a:rPr>
              <a:t>О даре слова</a:t>
            </a:r>
          </a:p>
        </p:txBody>
      </p:sp>
      <p:pic>
        <p:nvPicPr>
          <p:cNvPr id="17412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20716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1835150" y="4797425"/>
            <a:ext cx="6840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r>
              <a:rPr lang="ru-RU" sz="2000" b="1" i="1"/>
              <a:t>    Прочитай  название темы.  Что    значит слово   дар?   Почему  о слове,  о   речи говорится   как  о  даре?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628900"/>
          <a:ext cx="6096000" cy="1600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600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+mj-lt"/>
                        <a:buAutoNum type="arabicPeriod" startAt="3"/>
                        <a:tabLst>
                          <a:tab pos="658495" algn="l"/>
                        </a:tabLst>
                      </a:pPr>
                      <a:endParaRPr lang="ru-RU" sz="1500" u="none" strike="noStrike" spc="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5" name="Picture 1" descr="C:\DOCUME~1\DREAMW~1\LOCALS~1\Temp\FineReader11\media\image5.jpeg"/>
          <p:cNvPicPr>
            <a:picLocks noChangeAspect="1" noChangeArrowheads="1"/>
          </p:cNvPicPr>
          <p:nvPr/>
        </p:nvPicPr>
        <p:blipFill>
          <a:blip r:embed="rId2" r:link="rId3">
            <a:lum bright="-6000" contrast="22000"/>
          </a:blip>
          <a:srcRect/>
          <a:stretch>
            <a:fillRect/>
          </a:stretch>
        </p:blipFill>
        <p:spPr bwMode="auto">
          <a:xfrm>
            <a:off x="611188" y="1628775"/>
            <a:ext cx="793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714375" y="714375"/>
            <a:ext cx="7786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>
              <a:buClr>
                <a:srgbClr val="000000"/>
              </a:buClr>
              <a:buSzPts val="1500"/>
              <a:tabLst>
                <a:tab pos="657225" algn="l"/>
              </a:tabLst>
            </a:pPr>
            <a:r>
              <a:rPr lang="ru-RU" b="1" i="1">
                <a:solidFill>
                  <a:srgbClr val="000000"/>
                </a:solidFill>
                <a:cs typeface="Microsoft Sans Serif" pitchFamily="34" charset="0"/>
              </a:rPr>
              <a:t>Рассмотри рисунок. Что можно сказать об этом участке улицы? Какие знаки и символы помогли тебе?</a:t>
            </a:r>
            <a:endParaRPr lang="ru-RU" b="1" i="1">
              <a:cs typeface="Microsoft Sans Serif" pitchFamily="34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827088" y="4221163"/>
            <a:ext cx="7715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454025" algn="l"/>
              </a:tabLst>
            </a:pPr>
            <a:r>
              <a:rPr lang="ru-RU" sz="2000" i="1">
                <a:solidFill>
                  <a:srgbClr val="000000"/>
                </a:solidFill>
                <a:cs typeface="Microsoft Sans Serif" pitchFamily="34" charset="0"/>
              </a:rPr>
              <a:t>Почему художник поместил на рисунке людей, которые что-то объясняют? Разве не всё понятно без слов?</a:t>
            </a:r>
            <a:endParaRPr lang="ru-RU" sz="2000" i="1"/>
          </a:p>
          <a:p>
            <a:pPr eaLnBrk="0" hangingPunct="0">
              <a:buFontTx/>
              <a:buChar char="•"/>
              <a:tabLst>
                <a:tab pos="454025" algn="l"/>
              </a:tabLst>
            </a:pPr>
            <a:r>
              <a:rPr lang="ru-RU" sz="2000" i="1">
                <a:solidFill>
                  <a:srgbClr val="000000"/>
                </a:solidFill>
                <a:cs typeface="Microsoft Sans Serif" pitchFamily="34" charset="0"/>
              </a:rPr>
              <a:t>Какой формой речи воспользуешься при ответе?</a:t>
            </a:r>
            <a:endParaRPr lang="ru-RU" sz="2000" i="1"/>
          </a:p>
        </p:txBody>
      </p:sp>
      <p:sp>
        <p:nvSpPr>
          <p:cNvPr id="22534" name="WordArt 4" descr="серый"/>
          <p:cNvSpPr txBox="1">
            <a:spLocks noChangeArrowheads="1" noChangeShapeType="1" noTextEdit="1"/>
          </p:cNvSpPr>
          <p:nvPr/>
        </p:nvSpPr>
        <p:spPr bwMode="auto">
          <a:xfrm>
            <a:off x="1622425" y="149225"/>
            <a:ext cx="5715000" cy="4286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  <a:cs typeface="+mn-cs"/>
              </a:rPr>
              <a:t>Работа  по  учебнику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252989" y="5909744"/>
            <a:ext cx="1403649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6 –</a:t>
            </a: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Тема75</Template>
  <TotalTime>292</TotalTime>
  <Words>409</Words>
  <PresentationFormat>Экран (4:3)</PresentationFormat>
  <Paragraphs>125</Paragraphs>
  <Slides>22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MS Gothic</vt:lpstr>
      <vt:lpstr>Times New Roman</vt:lpstr>
      <vt:lpstr>Calibri</vt:lpstr>
      <vt:lpstr>Arial Unicode MS</vt:lpstr>
      <vt:lpstr>Microsoft Sans Serif</vt:lpstr>
      <vt:lpstr>Courier New</vt:lpstr>
      <vt:lpstr>Comic Sans MS</vt:lpstr>
      <vt:lpstr>Arial Narrow</vt:lpstr>
      <vt:lpstr>Cambria</vt:lpstr>
      <vt:lpstr>Georgia</vt:lpstr>
      <vt:lpstr>Wingdings</vt:lpstr>
      <vt:lpstr>Verdana</vt:lpstr>
      <vt:lpstr>Тема75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2017-09-01T08:09:10Z</dcterms:modified>
</cp:coreProperties>
</file>